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7" r:id="rId4"/>
    <p:sldMasterId id="2147483964" r:id="rId5"/>
    <p:sldMasterId id="2147484051" r:id="rId6"/>
    <p:sldMasterId id="2147484138" r:id="rId7"/>
  </p:sldMasterIdLst>
  <p:notesMasterIdLst>
    <p:notesMasterId r:id="rId22"/>
  </p:notesMasterIdLst>
  <p:handoutMasterIdLst>
    <p:handoutMasterId r:id="rId23"/>
  </p:handoutMasterIdLst>
  <p:sldIdLst>
    <p:sldId id="751" r:id="rId8"/>
    <p:sldId id="755" r:id="rId9"/>
    <p:sldId id="771" r:id="rId10"/>
    <p:sldId id="776" r:id="rId11"/>
    <p:sldId id="1075" r:id="rId12"/>
    <p:sldId id="1076" r:id="rId13"/>
    <p:sldId id="1077" r:id="rId14"/>
    <p:sldId id="772" r:id="rId15"/>
    <p:sldId id="777" r:id="rId16"/>
    <p:sldId id="756" r:id="rId17"/>
    <p:sldId id="752" r:id="rId18"/>
    <p:sldId id="1078" r:id="rId19"/>
    <p:sldId id="1079" r:id="rId20"/>
    <p:sldId id="1080" r:id="rId21"/>
  </p:sldIdLst>
  <p:sldSz cx="12192000" cy="6858000"/>
  <p:notesSz cx="9775825" cy="6645275"/>
  <p:custDataLst>
    <p:tags r:id="rId24"/>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 id="5" name="Morgan, Darren" initials="MD" lastIdx="2" clrIdx="4">
    <p:extLst>
      <p:ext uri="{19B8F6BF-5375-455C-9EA6-DF929625EA0E}">
        <p15:presenceInfo xmlns:p15="http://schemas.microsoft.com/office/powerpoint/2012/main" userId="S-1-5-21-3476036342-1731177862-1559577602-646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FE"/>
    <a:srgbClr val="00CEF9"/>
    <a:srgbClr val="03EAB3"/>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7" autoAdjust="0"/>
    <p:restoredTop sz="88935" autoAdjust="0"/>
  </p:normalViewPr>
  <p:slideViewPr>
    <p:cSldViewPr snapToGrid="0" snapToObjects="1" showGuides="1">
      <p:cViewPr varScale="1">
        <p:scale>
          <a:sx n="69" d="100"/>
          <a:sy n="69" d="100"/>
        </p:scale>
        <p:origin x="931" y="67"/>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3888"/>
    </p:cViewPr>
  </p:sorterViewPr>
  <p:notesViewPr>
    <p:cSldViewPr snapToGrid="0" snapToObjects="1" showGuides="1">
      <p:cViewPr varScale="1">
        <p:scale>
          <a:sx n="133" d="100"/>
          <a:sy n="133" d="100"/>
        </p:scale>
        <p:origin x="2016"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15/09/2024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15/09/2024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with a Monolithic app or starting from scratch, we need to identify candidates for our microservice architecture. One approach is Domain Driven Design.</a:t>
            </a:r>
          </a:p>
          <a:p>
            <a:endParaRPr lang="en-GB" dirty="0"/>
          </a:p>
          <a:p>
            <a:r>
              <a:rPr lang="en-GB" dirty="0"/>
              <a:t>There maybe functionality that is being provided which is distinct from other functional elements. The components that make up this piece of functionality work and talk together using common terminology. All activity that is being performed is typically self contained. This functional boundary is our domain. </a:t>
            </a:r>
          </a:p>
          <a:p>
            <a:r>
              <a:rPr lang="en-GB" b="1" dirty="0"/>
              <a:t>All internal communication stays within that boundary context.</a:t>
            </a:r>
          </a:p>
          <a:p>
            <a:endParaRPr lang="en-GB" b="1" dirty="0"/>
          </a:p>
          <a:p>
            <a:r>
              <a:rPr lang="en-GB" dirty="0"/>
              <a:t>When data needs to be passed in or out of that boundary it goes though a well defined interface. This interface is seen as a contract with our consumers of this service, perhaps another microservice.</a:t>
            </a:r>
          </a:p>
          <a:p>
            <a:endParaRPr lang="en-GB" dirty="0"/>
          </a:p>
          <a:p>
            <a:r>
              <a:rPr lang="en-GB" dirty="0"/>
              <a:t>These consumers need to know that if they make a call for a particular action it will be honoured. If the functionality within the boundary is extended, perhaps by adding a new feature, this should not initially effect the consumer.</a:t>
            </a:r>
          </a:p>
          <a:p>
            <a:endParaRPr lang="en-GB" dirty="0"/>
          </a:p>
          <a:p>
            <a:r>
              <a:rPr lang="en-GB" dirty="0"/>
              <a:t>If the consumer originally called on V1.0 of our API and asked for a particular action to be honoured (Action-A: calling for a </a:t>
            </a:r>
            <a:r>
              <a:rPr lang="en-GB" b="0" i="1" dirty="0"/>
              <a:t>sequential Id </a:t>
            </a:r>
            <a:r>
              <a:rPr lang="en-GB" dirty="0"/>
              <a:t>of a customer) when the new feature-B is added (all customers now are identified via a </a:t>
            </a:r>
            <a:r>
              <a:rPr lang="en-GB" i="1" dirty="0"/>
              <a:t>GUID</a:t>
            </a:r>
            <a:r>
              <a:rPr lang="en-GB" dirty="0"/>
              <a:t>), calls for Action-A should still be honoured as well as providing Action-B(for feature-B) for updated consumers that support use of the GUID. Now V1.1 of the API</a:t>
            </a:r>
          </a:p>
          <a:p>
            <a:endParaRPr lang="en-GB" dirty="0"/>
          </a:p>
          <a:p>
            <a:r>
              <a:rPr lang="en-GB" dirty="0"/>
              <a:t>Semantic Versioning assists here as version 1.1 of our new API is still backwards with V1.0.</a:t>
            </a:r>
          </a:p>
          <a:p>
            <a:r>
              <a:rPr lang="en-GB" dirty="0"/>
              <a:t>This could of course continues as we add support for new features and actions: C, D E etc (V1.2,V1.3,V1.4 respectively).</a:t>
            </a:r>
          </a:p>
          <a:p>
            <a:r>
              <a:rPr lang="en-GB" dirty="0"/>
              <a:t>As we deprecate version 1 support and finally remove it, all legacy support is removed and only new features supported we can move to v2.x</a:t>
            </a:r>
          </a:p>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3143455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approach to software development is Domain Driven Design. It assists by placing the projects focus on the core domain and domain logic. It also assists in creating collaboration and understanding using ubiquitous language between technical and domain experts. The problems that a particular domain faces can then be iteratively addressed and refined with all SME and stakeholders.</a:t>
            </a:r>
          </a:p>
          <a:p>
            <a:r>
              <a:rPr lang="en-GB" dirty="0"/>
              <a:t>If following on from the previous topic, as long a any contracts of communication are honoured, focus can be maintained on improving the domain without consideration or affect/effect to/from others. Refactoring for example.</a:t>
            </a:r>
          </a:p>
          <a:p>
            <a:endParaRPr lang="en-GB" dirty="0"/>
          </a:p>
          <a:p>
            <a:endParaRPr lang="en-GB" dirty="0"/>
          </a:p>
          <a:p>
            <a:r>
              <a:rPr lang="en-GB" dirty="0"/>
              <a:t>“</a:t>
            </a:r>
            <a:r>
              <a:rPr lang="en-GB" i="1" dirty="0"/>
              <a:t>Ubiquitous Language is the term Eric Evans uses in Domain Driven Design for the practice of building up a common, rigorous language between developers and users.</a:t>
            </a:r>
          </a:p>
          <a:p>
            <a:r>
              <a:rPr lang="en-GB" i="1" dirty="0"/>
              <a:t>Evans makes clear that using the ubiquitous language in conversations with domain experts is an important part of testing it, and hence the domain model. He also stresses that the language (and model) should evolve as the team's understanding of the domain grows.</a:t>
            </a:r>
          </a:p>
          <a:p>
            <a:r>
              <a:rPr lang="en-GB" i="1" dirty="0"/>
              <a:t>DDD is about designing software based on models of the underlying domain. A model acts as a Ubiquitous Language to help communication between software developers and domain experts. It also acts as the conceptual foundation for the design of the software itself - how it's broken down into objects or functions. To be effective, a model needs to be unified - that is, to be internally consistent so that there are no contradictions within it</a:t>
            </a:r>
            <a:r>
              <a:rPr lang="en-GB" dirty="0"/>
              <a:t>.”</a:t>
            </a:r>
          </a:p>
          <a:p>
            <a:endParaRPr lang="en-GB" dirty="0"/>
          </a:p>
          <a:p>
            <a:r>
              <a:rPr lang="en-GB" dirty="0"/>
              <a:t>Using the example above, identifying the domain boundary can be difficult. </a:t>
            </a:r>
          </a:p>
          <a:p>
            <a:r>
              <a:rPr lang="en-GB" dirty="0"/>
              <a:t>What is the goal we are trying to achieve?</a:t>
            </a:r>
          </a:p>
          <a:p>
            <a:r>
              <a:rPr lang="en-GB" dirty="0"/>
              <a:t>Where is the natural boundary between one domain and another – maybe one business unit and another</a:t>
            </a:r>
          </a:p>
          <a:p>
            <a:r>
              <a:rPr lang="en-GB" dirty="0"/>
              <a:t>What are the communication paths that our components follow – maybe a series of components work together and only pass output to another set</a:t>
            </a:r>
          </a:p>
          <a:p>
            <a:r>
              <a:rPr lang="en-GB" dirty="0"/>
              <a:t>What ubiquitous language is being used</a:t>
            </a:r>
          </a:p>
          <a:p>
            <a:endParaRPr lang="en-GB" dirty="0"/>
          </a:p>
          <a:p>
            <a:r>
              <a:rPr lang="en-GB" dirty="0"/>
              <a:t>------------</a:t>
            </a:r>
          </a:p>
          <a:p>
            <a:endParaRPr lang="en-GB" dirty="0"/>
          </a:p>
          <a:p>
            <a:r>
              <a:rPr lang="en-GB" dirty="0"/>
              <a:t>In a simplified example if we were defining the functionality, standards, communication, levels of interactions, ‘language’ and the terms used to describe it where would our boundary be? Where could we separate the Business Logic &amp; Requirements?</a:t>
            </a:r>
          </a:p>
          <a:p>
            <a:endParaRPr lang="en-GB" dirty="0"/>
          </a:p>
          <a:p>
            <a:r>
              <a:rPr lang="en-GB" dirty="0"/>
              <a:t>If we wished to set boundaries for international trade, maybe the </a:t>
            </a:r>
            <a:r>
              <a:rPr lang="en-GB" b="1" dirty="0"/>
              <a:t>world</a:t>
            </a:r>
            <a:r>
              <a:rPr lang="en-GB" dirty="0"/>
              <a:t> would be our domain of influence. Globalisation would allow this, but would the monolithic approach remove the flexibility we need or would this unified approach be more beneficial (Monolith isn’t always bad)</a:t>
            </a:r>
          </a:p>
          <a:p>
            <a:endParaRPr lang="en-GB" dirty="0"/>
          </a:p>
          <a:p>
            <a:r>
              <a:rPr lang="en-GB" dirty="0"/>
              <a:t>Perhaps we would prefer to trade with specific countries or sets of countries. Perhaps the interactions we have are distinct within the </a:t>
            </a:r>
            <a:r>
              <a:rPr lang="en-GB" b="1" dirty="0"/>
              <a:t>EU</a:t>
            </a:r>
            <a:r>
              <a:rPr lang="en-GB" dirty="0"/>
              <a:t> or as a set of trading </a:t>
            </a:r>
            <a:r>
              <a:rPr lang="en-GB" b="1" dirty="0"/>
              <a:t>partners</a:t>
            </a:r>
            <a:r>
              <a:rPr lang="en-GB" dirty="0"/>
              <a:t> with similar functions. This would be our domain? (no politics in the classroom please!!)</a:t>
            </a:r>
          </a:p>
          <a:p>
            <a:endParaRPr lang="en-GB" i="1" dirty="0"/>
          </a:p>
          <a:p>
            <a:r>
              <a:rPr lang="en-GB" i="1" dirty="0"/>
              <a:t>How far should we go if we’re splitting the monolith? Can we go too far?</a:t>
            </a:r>
          </a:p>
          <a:p>
            <a:r>
              <a:rPr lang="en-GB" dirty="0"/>
              <a:t>Perhaps the </a:t>
            </a:r>
            <a:r>
              <a:rPr lang="en-GB" b="1" dirty="0"/>
              <a:t>member states of the UK </a:t>
            </a:r>
            <a:r>
              <a:rPr lang="en-GB" dirty="0"/>
              <a:t>should set their own rules, their own language of law, define the functionality and business process. Should control of these functions, standards, and inspection be passed down to </a:t>
            </a:r>
            <a:r>
              <a:rPr lang="en-GB" b="1" dirty="0"/>
              <a:t>the town </a:t>
            </a:r>
            <a:r>
              <a:rPr lang="en-GB" dirty="0"/>
              <a:t>level instead?</a:t>
            </a:r>
          </a:p>
          <a:p>
            <a:r>
              <a:rPr lang="en-GB" dirty="0"/>
              <a:t>Trade may be commercial or retail and trading operations that are retail separated from commercial. Maybe the terms in which we operate, the processes we develop, can and should be broken down into </a:t>
            </a:r>
            <a:r>
              <a:rPr lang="en-GB" b="1" dirty="0"/>
              <a:t>Residential, Retail and Industrial</a:t>
            </a:r>
            <a:r>
              <a:rPr lang="en-GB" dirty="0"/>
              <a:t>?</a:t>
            </a:r>
          </a:p>
          <a:p>
            <a:endParaRPr lang="en-GB" i="1" dirty="0"/>
          </a:p>
          <a:p>
            <a:r>
              <a:rPr lang="en-GB" i="1" dirty="0"/>
              <a:t>Where is there a natural boundary for the functionality we wish to provide and the components that service it?</a:t>
            </a:r>
          </a:p>
          <a:p>
            <a:r>
              <a:rPr lang="en-GB" dirty="0"/>
              <a:t>Going further, smaller, staying within the terms set by the higher level standards and business logic doesn’t mean that if there is a smaller domain, where its bounded context gives it isolation from other domains (apart from the interfaces we maintain), it cannot operate with its own terms in the most efficient manner. </a:t>
            </a:r>
          </a:p>
          <a:p>
            <a:r>
              <a:rPr lang="en-GB" dirty="0"/>
              <a:t>This could be </a:t>
            </a:r>
            <a:r>
              <a:rPr lang="en-GB" b="1" dirty="0"/>
              <a:t>the factory </a:t>
            </a:r>
            <a:r>
              <a:rPr lang="en-GB" dirty="0"/>
              <a:t>in the industrial park (in the diagram on the slide).This could be the candidate to develop its own working practices, develop its own processes to provide the most efficient internals to working. As long as its interface is well maintained and everyone knows the rules of the interface, for example the highway code for the road in/out of its premise, then inside the factory boundary it can operate in anyway it sees fit. Refactoring itself to be the most efficient factory possible.</a:t>
            </a:r>
          </a:p>
          <a:p>
            <a:r>
              <a:rPr lang="en-GB" dirty="0"/>
              <a:t>We could take this idea even down to the </a:t>
            </a:r>
            <a:r>
              <a:rPr lang="en-GB" b="1" dirty="0"/>
              <a:t>Warehouse, Factory block and Admin block</a:t>
            </a:r>
            <a:r>
              <a:rPr lang="en-GB" dirty="0"/>
              <a:t>. But would this be too granular and maybe decrease efficiency as those three units work and collaborate well as a unit?</a:t>
            </a:r>
          </a:p>
          <a:p>
            <a:endParaRPr lang="en-GB" dirty="0"/>
          </a:p>
          <a:p>
            <a:endParaRPr lang="en-GB" dirty="0"/>
          </a:p>
          <a:p>
            <a:r>
              <a:rPr lang="en-GB" dirty="0"/>
              <a:t> </a:t>
            </a:r>
          </a:p>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645108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Bounded context is a main part of DDD.</a:t>
            </a:r>
          </a:p>
          <a:p>
            <a:endParaRPr lang="en-GB" dirty="0"/>
          </a:p>
          <a:p>
            <a:r>
              <a:rPr lang="en-GB" dirty="0"/>
              <a:t>DDD helps to deal with large models by helping to break them into separate boundaries (bounded contexts) and explicitly define the interrelationships.</a:t>
            </a:r>
          </a:p>
          <a:p>
            <a:endParaRPr lang="en-GB" dirty="0"/>
          </a:p>
          <a:p>
            <a:r>
              <a:rPr lang="en-GB" dirty="0"/>
              <a:t>The details of a single domain are encapsulated within a single bounded context : domain model, application services and integration points other bounded contexts/domains. This fits well with the autonomous microservice with well defined interfaces services a business capability.</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139256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with a Monolithic app or starting from scratch, we need to identify candidates for our microservice architecture. One approach is Domain Driven Design.</a:t>
            </a:r>
          </a:p>
          <a:p>
            <a:endParaRPr lang="en-GB" dirty="0"/>
          </a:p>
          <a:p>
            <a:r>
              <a:rPr lang="en-GB" dirty="0"/>
              <a:t>There maybe functionality that is being provided which is distinct from other functional elements. The components that make up this piece of functionality work and talk together using common terminology. All activity that is being performed is typically self contained. This functional boundary is our domain. </a:t>
            </a:r>
          </a:p>
          <a:p>
            <a:r>
              <a:rPr lang="en-GB" b="1" dirty="0"/>
              <a:t>All internal communication stays within that boundary context.</a:t>
            </a:r>
          </a:p>
          <a:p>
            <a:endParaRPr lang="en-GB" b="1" dirty="0"/>
          </a:p>
          <a:p>
            <a:r>
              <a:rPr lang="en-GB" dirty="0"/>
              <a:t>When data needs to be passed in or out of that boundary it goes though a well defined interface. This interface is seen as a contract with our consumers of this service, perhaps another microservice.</a:t>
            </a:r>
          </a:p>
          <a:p>
            <a:endParaRPr lang="en-GB" dirty="0"/>
          </a:p>
          <a:p>
            <a:r>
              <a:rPr lang="en-GB" dirty="0"/>
              <a:t>These consumers need to know that if they make a call for a particular action it will be honoured. If the functionality within the boundary is extended, perhaps by adding a new feature, this should not initially effect the consumer.</a:t>
            </a:r>
          </a:p>
          <a:p>
            <a:endParaRPr lang="en-GB" dirty="0"/>
          </a:p>
          <a:p>
            <a:r>
              <a:rPr lang="en-GB" dirty="0"/>
              <a:t>If the consumer originally called on V1.0 of our API and asked for a particular action to be honoured (Action-A: calling for a </a:t>
            </a:r>
            <a:r>
              <a:rPr lang="en-GB" b="0" i="1" dirty="0"/>
              <a:t>sequential Id </a:t>
            </a:r>
            <a:r>
              <a:rPr lang="en-GB" dirty="0"/>
              <a:t>of a customer) when the new feature-B is added (all customers now are identified via a </a:t>
            </a:r>
            <a:r>
              <a:rPr lang="en-GB" i="1" dirty="0"/>
              <a:t>GUID</a:t>
            </a:r>
            <a:r>
              <a:rPr lang="en-GB" dirty="0"/>
              <a:t>), calls for Action-A should still be honoured as well as providing Action-B(for feature-B) for updated consumers that support use of the GUID. Now V1.1 of the API</a:t>
            </a:r>
          </a:p>
          <a:p>
            <a:endParaRPr lang="en-GB" dirty="0"/>
          </a:p>
          <a:p>
            <a:r>
              <a:rPr lang="en-GB" dirty="0"/>
              <a:t>Semantic Versioning assists here as version 1.1 of our new API is still backwards with V1.0.</a:t>
            </a:r>
          </a:p>
          <a:p>
            <a:r>
              <a:rPr lang="en-GB" dirty="0"/>
              <a:t>This could of course continues as we add support for new features and actions: C, D E etc (V1.2,V1.3,V1.4 respectively).</a:t>
            </a:r>
          </a:p>
          <a:p>
            <a:r>
              <a:rPr lang="en-GB" dirty="0"/>
              <a:t>As we deprecate version 1 support and finally remove it, all legacy support is removed and only new features supported we can move to v2.x</a:t>
            </a:r>
          </a:p>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1475953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AutoNum type="arabicPeriod"/>
            </a:pPr>
            <a:r>
              <a:rPr lang="en-GB" sz="1050" b="1" i="0" dirty="0">
                <a:effectLst/>
                <a:latin typeface="Söhne"/>
              </a:rPr>
              <a:t>Focus on the Problem Domain:</a:t>
            </a:r>
            <a:endParaRPr lang="en-GB" sz="1050" b="1" i="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sz="1050" b="1" i="0" dirty="0">
                <a:effectLst/>
                <a:latin typeface="Söhne"/>
              </a:rPr>
              <a:t>Understanding the problem domain, specific area or business. Domain experts (non-technical stakeholders) and Developers must collaborate.</a:t>
            </a:r>
            <a:endParaRPr lang="en-GB" sz="1050" b="1" i="0" dirty="0">
              <a:effectLst/>
              <a:latin typeface="Calibri" panose="020F0502020204030204" pitchFamily="34" charset="0"/>
            </a:endParaRPr>
          </a:p>
          <a:p>
            <a:pPr rtl="0" fontAlgn="ctr">
              <a:spcBef>
                <a:spcPts val="0"/>
              </a:spcBef>
              <a:spcAft>
                <a:spcPts val="0"/>
              </a:spcAft>
              <a:buFont typeface="+mj-lt"/>
              <a:buAutoNum type="arabicPeriod" startAt="2"/>
            </a:pPr>
            <a:r>
              <a:rPr lang="en-GB" sz="1050" b="1" i="0" dirty="0">
                <a:effectLst/>
                <a:latin typeface="Söhne"/>
              </a:rPr>
              <a:t>Ubiquitous Language</a:t>
            </a:r>
            <a:r>
              <a:rPr lang="en-GB" sz="1050" b="0" i="0" dirty="0">
                <a:effectLst/>
                <a:latin typeface="Söhne"/>
              </a:rPr>
              <a:t>:</a:t>
            </a:r>
            <a:endParaRPr lang="en-GB" sz="1050" b="0" i="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sz="1050" b="0" i="0" dirty="0">
                <a:effectLst/>
                <a:latin typeface="Söhne"/>
              </a:rPr>
              <a:t>Shared language between domain experts and developers when referring to concepts within the domain.</a:t>
            </a:r>
            <a:endParaRPr lang="en-GB" sz="1050" b="0" i="0" dirty="0">
              <a:effectLst/>
              <a:latin typeface="Calibri" panose="020F0502020204030204" pitchFamily="34" charset="0"/>
            </a:endParaRPr>
          </a:p>
          <a:p>
            <a:pPr rtl="0" fontAlgn="ctr">
              <a:spcBef>
                <a:spcPts val="0"/>
              </a:spcBef>
              <a:spcAft>
                <a:spcPts val="0"/>
              </a:spcAft>
              <a:buFont typeface="+mj-lt"/>
              <a:buAutoNum type="arabicPeriod" startAt="3"/>
            </a:pPr>
            <a:r>
              <a:rPr lang="en-GB" sz="1050" b="1" i="0" dirty="0">
                <a:effectLst/>
                <a:latin typeface="Söhne"/>
              </a:rPr>
              <a:t>Bounded Contexts:</a:t>
            </a:r>
            <a:endParaRPr lang="en-GB" sz="1050" b="1" i="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sz="1050" b="1" i="0" dirty="0">
                <a:effectLst/>
                <a:latin typeface="Söhne"/>
              </a:rPr>
              <a:t>Define specific boundaries within which a particular model or language is valid. Different parts of a system might use the same term but with different meanings. </a:t>
            </a:r>
            <a:endParaRPr lang="en-GB" sz="1050" b="1" i="0" dirty="0">
              <a:effectLst/>
              <a:latin typeface="Calibri" panose="020F0502020204030204" pitchFamily="34" charset="0"/>
            </a:endParaRPr>
          </a:p>
          <a:p>
            <a:pPr rtl="0" fontAlgn="ctr">
              <a:spcBef>
                <a:spcPts val="0"/>
              </a:spcBef>
              <a:spcAft>
                <a:spcPts val="0"/>
              </a:spcAft>
              <a:buFont typeface="+mj-lt"/>
              <a:buAutoNum type="arabicPeriod" startAt="4"/>
            </a:pPr>
            <a:r>
              <a:rPr lang="en-GB" sz="1050" b="1" i="0" dirty="0">
                <a:effectLst/>
                <a:latin typeface="Söhne"/>
              </a:rPr>
              <a:t>Entities and Value Objects</a:t>
            </a:r>
            <a:r>
              <a:rPr lang="en-GB" sz="1050" b="0" i="0" dirty="0">
                <a:effectLst/>
                <a:latin typeface="Söhne"/>
              </a:rPr>
              <a:t>:  (Customer and Address)</a:t>
            </a:r>
            <a:endParaRPr lang="en-GB" sz="1050" b="0" i="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sz="1050" b="0" i="0" dirty="0">
                <a:effectLst/>
                <a:latin typeface="Söhne"/>
              </a:rPr>
              <a:t>Entities are objects with a distinct identity that runs through time, while value objects are objects that describe certain aspects of the system and are interchangeable. </a:t>
            </a:r>
            <a:endParaRPr lang="en-GB" sz="1050" b="0" i="0" dirty="0">
              <a:effectLst/>
              <a:latin typeface="Calibri" panose="020F0502020204030204" pitchFamily="34" charset="0"/>
            </a:endParaRPr>
          </a:p>
          <a:p>
            <a:pPr rtl="0" fontAlgn="ctr">
              <a:spcBef>
                <a:spcPts val="0"/>
              </a:spcBef>
              <a:spcAft>
                <a:spcPts val="0"/>
              </a:spcAft>
              <a:buFont typeface="+mj-lt"/>
              <a:buAutoNum type="arabicPeriod"/>
            </a:pPr>
            <a:r>
              <a:rPr lang="en-GB" sz="1050" b="1" i="0" dirty="0">
                <a:effectLst/>
                <a:latin typeface="Söhne"/>
              </a:rPr>
              <a:t>Aggregates</a:t>
            </a:r>
            <a:r>
              <a:rPr lang="en-GB" sz="1050" b="0" i="0" dirty="0">
                <a:effectLst/>
                <a:latin typeface="Söhne"/>
              </a:rPr>
              <a:t>:</a:t>
            </a:r>
            <a:endParaRPr lang="en-GB" sz="1050" b="0" i="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sz="1050" b="0" i="0" dirty="0">
                <a:effectLst/>
                <a:latin typeface="Söhne"/>
              </a:rPr>
              <a:t>Clusters of related entities and value objects. They have a defined boundary and a root entity that acts as the access point to the rest of the aggregate. </a:t>
            </a:r>
            <a:br>
              <a:rPr lang="en-GB" sz="1050" b="0" i="0" dirty="0">
                <a:effectLst/>
                <a:latin typeface="Söhne"/>
              </a:rPr>
            </a:br>
            <a:r>
              <a:rPr lang="en-GB" sz="1050" b="0" i="0" dirty="0">
                <a:effectLst/>
                <a:latin typeface="Söhne"/>
              </a:rPr>
              <a:t>This concept helps in managing consistency and ensuring that changes to the system are made in a controlled manner.</a:t>
            </a:r>
            <a:br>
              <a:rPr lang="en-GB" sz="1050" b="0" i="0" dirty="0">
                <a:effectLst/>
                <a:latin typeface="Söhne"/>
              </a:rPr>
            </a:br>
            <a:r>
              <a:rPr lang="en-GB" sz="1050" b="0" i="0" dirty="0">
                <a:effectLst/>
                <a:latin typeface="Calibri" panose="020F0502020204030204" pitchFamily="34" charset="0"/>
              </a:rPr>
              <a:t> </a:t>
            </a:r>
          </a:p>
          <a:p>
            <a:pPr marL="742950" lvl="1" indent="-285750" rtl="0" fontAlgn="ctr">
              <a:spcBef>
                <a:spcPts val="0"/>
              </a:spcBef>
              <a:spcAft>
                <a:spcPts val="0"/>
              </a:spcAft>
              <a:buFont typeface="+mj-lt"/>
              <a:buAutoNum type="arabicPeriod"/>
            </a:pPr>
            <a:r>
              <a:rPr lang="en-GB" sz="1000" b="1" i="0" dirty="0">
                <a:solidFill>
                  <a:srgbClr val="374151"/>
                </a:solidFill>
                <a:effectLst/>
                <a:latin typeface="Söhne"/>
              </a:rPr>
              <a:t>Order</a:t>
            </a:r>
            <a:r>
              <a:rPr lang="en-GB" sz="1000" b="0" i="0" dirty="0">
                <a:solidFill>
                  <a:srgbClr val="374151"/>
                </a:solidFill>
                <a:effectLst/>
                <a:latin typeface="Söhne"/>
              </a:rPr>
              <a:t> (Aggregate Root - Entity): Represents a customer's request to purchase one or more products. </a:t>
            </a:r>
            <a:endParaRPr lang="en-GB" sz="1000" b="0" i="0" dirty="0">
              <a:solidFill>
                <a:srgbClr val="374151"/>
              </a:solidFill>
              <a:effectLst/>
              <a:latin typeface="Calibri" panose="020F0502020204030204" pitchFamily="34" charset="0"/>
            </a:endParaRPr>
          </a:p>
          <a:p>
            <a:pPr marL="742950" lvl="1" indent="-285750" rtl="0" fontAlgn="ctr">
              <a:spcBef>
                <a:spcPts val="0"/>
              </a:spcBef>
              <a:spcAft>
                <a:spcPts val="0"/>
              </a:spcAft>
              <a:buFont typeface="+mj-lt"/>
              <a:buAutoNum type="arabicPeriod"/>
            </a:pPr>
            <a:r>
              <a:rPr lang="en-GB" sz="1000" b="1" i="0" dirty="0" err="1">
                <a:solidFill>
                  <a:srgbClr val="374151"/>
                </a:solidFill>
                <a:effectLst/>
                <a:latin typeface="Söhne"/>
              </a:rPr>
              <a:t>OrderLine</a:t>
            </a:r>
            <a:r>
              <a:rPr lang="en-GB" sz="1000" b="0" i="0" dirty="0">
                <a:solidFill>
                  <a:srgbClr val="374151"/>
                </a:solidFill>
                <a:effectLst/>
                <a:latin typeface="Söhne"/>
              </a:rPr>
              <a:t> (Entity): Specific product and quantity within an order. It is part of the order aggregate.</a:t>
            </a:r>
            <a:endParaRPr lang="en-GB" sz="1000" b="0" i="0" dirty="0">
              <a:solidFill>
                <a:srgbClr val="374151"/>
              </a:solidFill>
              <a:effectLst/>
              <a:latin typeface="Calibri" panose="020F0502020204030204" pitchFamily="34" charset="0"/>
            </a:endParaRPr>
          </a:p>
          <a:p>
            <a:pPr marL="742950" lvl="1" indent="-285750" rtl="0" fontAlgn="ctr">
              <a:spcBef>
                <a:spcPts val="0"/>
              </a:spcBef>
              <a:spcAft>
                <a:spcPts val="0"/>
              </a:spcAft>
              <a:buFont typeface="+mj-lt"/>
              <a:buAutoNum type="arabicPeriod"/>
            </a:pPr>
            <a:r>
              <a:rPr lang="en-GB" sz="1000" b="1" i="0" dirty="0">
                <a:solidFill>
                  <a:srgbClr val="374151"/>
                </a:solidFill>
                <a:effectLst/>
                <a:latin typeface="Söhne"/>
              </a:rPr>
              <a:t>Product</a:t>
            </a:r>
            <a:r>
              <a:rPr lang="en-GB" sz="1000" b="0" i="0" dirty="0">
                <a:solidFill>
                  <a:srgbClr val="374151"/>
                </a:solidFill>
                <a:effectLst/>
                <a:latin typeface="Söhne"/>
              </a:rPr>
              <a:t> (Entity): Is an entity the customer buys, referenced by </a:t>
            </a:r>
            <a:r>
              <a:rPr lang="en-GB" sz="1000" b="0" i="0" dirty="0" err="1">
                <a:solidFill>
                  <a:srgbClr val="374151"/>
                </a:solidFill>
                <a:effectLst/>
                <a:latin typeface="Söhne"/>
              </a:rPr>
              <a:t>OrderLine</a:t>
            </a:r>
            <a:r>
              <a:rPr lang="en-GB" sz="1000" b="0" i="0" dirty="0">
                <a:solidFill>
                  <a:srgbClr val="374151"/>
                </a:solidFill>
                <a:effectLst/>
                <a:latin typeface="Söhne"/>
              </a:rPr>
              <a:t>.</a:t>
            </a:r>
            <a:endParaRPr lang="en-GB" sz="1000" b="0" i="0" dirty="0">
              <a:solidFill>
                <a:srgbClr val="374151"/>
              </a:solidFill>
              <a:effectLst/>
              <a:latin typeface="Calibri" panose="020F0502020204030204" pitchFamily="34" charset="0"/>
            </a:endParaRPr>
          </a:p>
          <a:p>
            <a:pPr marL="742950" lvl="1" indent="-285750" rtl="0" fontAlgn="ctr">
              <a:spcBef>
                <a:spcPts val="0"/>
              </a:spcBef>
              <a:spcAft>
                <a:spcPts val="0"/>
              </a:spcAft>
              <a:buFont typeface="+mj-lt"/>
              <a:buAutoNum type="arabicPeriod"/>
            </a:pPr>
            <a:r>
              <a:rPr lang="en-GB" sz="1000" b="1" i="0" dirty="0">
                <a:solidFill>
                  <a:srgbClr val="374151"/>
                </a:solidFill>
                <a:effectLst/>
                <a:latin typeface="Söhne"/>
              </a:rPr>
              <a:t>Customer</a:t>
            </a:r>
            <a:r>
              <a:rPr lang="en-GB" sz="1000" b="0" i="0" dirty="0">
                <a:solidFill>
                  <a:srgbClr val="374151"/>
                </a:solidFill>
                <a:effectLst/>
                <a:latin typeface="Söhne"/>
              </a:rPr>
              <a:t> (Entity): Places orders. Customer information, such as name and address, is part of the aggregate.</a:t>
            </a:r>
            <a:endParaRPr lang="en-GB" sz="1000" b="0" i="0" dirty="0">
              <a:solidFill>
                <a:srgbClr val="374151"/>
              </a:solidFill>
              <a:effectLst/>
              <a:latin typeface="Calibri" panose="020F0502020204030204" pitchFamily="34" charset="0"/>
            </a:endParaRPr>
          </a:p>
          <a:p>
            <a:pPr marL="742950" lvl="1" indent="-285750" rtl="0" fontAlgn="ctr">
              <a:spcBef>
                <a:spcPts val="0"/>
              </a:spcBef>
              <a:spcAft>
                <a:spcPts val="0"/>
              </a:spcAft>
              <a:buFont typeface="+mj-lt"/>
              <a:buAutoNum type="arabicPeriod"/>
            </a:pPr>
            <a:r>
              <a:rPr lang="en-GB" sz="1000" b="1" i="0" dirty="0">
                <a:solidFill>
                  <a:srgbClr val="374151"/>
                </a:solidFill>
                <a:effectLst/>
                <a:latin typeface="Söhne"/>
              </a:rPr>
              <a:t>Address</a:t>
            </a:r>
            <a:r>
              <a:rPr lang="en-GB" sz="1000" b="0" i="0" dirty="0">
                <a:solidFill>
                  <a:srgbClr val="374151"/>
                </a:solidFill>
                <a:effectLst/>
                <a:latin typeface="Söhne"/>
              </a:rPr>
              <a:t> (Value Object)</a:t>
            </a:r>
            <a:endParaRPr lang="en-GB" sz="1000" b="0" i="0" dirty="0">
              <a:solidFill>
                <a:srgbClr val="374151"/>
              </a:solidFill>
              <a:effectLst/>
              <a:latin typeface="Calibri" panose="020F0502020204030204" pitchFamily="34" charset="0"/>
            </a:endParaRPr>
          </a:p>
          <a:p>
            <a:pPr marL="685800" marR="0">
              <a:spcBef>
                <a:spcPts val="0"/>
              </a:spcBef>
              <a:spcAft>
                <a:spcPts val="0"/>
              </a:spcAft>
            </a:pPr>
            <a:r>
              <a:rPr lang="en-GB" sz="1100" dirty="0">
                <a:effectLst/>
                <a:latin typeface="Calibri" panose="020F0502020204030204" pitchFamily="34" charset="0"/>
              </a:rPr>
              <a:t> </a:t>
            </a:r>
          </a:p>
          <a:p>
            <a:pPr rtl="0" fontAlgn="ctr">
              <a:spcBef>
                <a:spcPts val="0"/>
              </a:spcBef>
              <a:spcAft>
                <a:spcPts val="0"/>
              </a:spcAft>
              <a:buFont typeface="+mj-lt"/>
              <a:buAutoNum type="arabicPeriod" startAt="6"/>
            </a:pPr>
            <a:r>
              <a:rPr lang="en-GB" sz="1050" b="1" i="0" dirty="0">
                <a:effectLst/>
                <a:latin typeface="Söhne"/>
              </a:rPr>
              <a:t>Repositories:</a:t>
            </a:r>
            <a:endParaRPr lang="en-GB" sz="1050" b="1" i="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sz="1050" b="1" i="0" dirty="0">
                <a:effectLst/>
                <a:latin typeface="Söhne"/>
              </a:rPr>
              <a:t>Repositories in DDD are responsible for accessing and persisting aggregates. Abstract the storage details and allow the application to work with aggregates in a way that is independent of the underlying DB.</a:t>
            </a:r>
            <a:endParaRPr lang="en-GB" sz="1050" b="1" i="0" dirty="0">
              <a:effectLst/>
              <a:latin typeface="Calibri" panose="020F0502020204030204" pitchFamily="34" charset="0"/>
            </a:endParaRPr>
          </a:p>
          <a:p>
            <a:pPr rtl="0" fontAlgn="ctr">
              <a:spcBef>
                <a:spcPts val="0"/>
              </a:spcBef>
              <a:spcAft>
                <a:spcPts val="0"/>
              </a:spcAft>
              <a:buFont typeface="+mj-lt"/>
              <a:buAutoNum type="arabicPeriod" startAt="7"/>
            </a:pPr>
            <a:r>
              <a:rPr lang="en-GB" sz="1050" b="1" i="0" dirty="0">
                <a:effectLst/>
                <a:latin typeface="Söhne"/>
              </a:rPr>
              <a:t>Domain Events</a:t>
            </a:r>
            <a:r>
              <a:rPr lang="en-GB" sz="1050" b="0" i="0" dirty="0">
                <a:effectLst/>
                <a:latin typeface="Söhne"/>
              </a:rPr>
              <a:t>:</a:t>
            </a:r>
            <a:endParaRPr lang="en-GB" sz="1050" b="0" i="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sz="1050" b="0" i="0" dirty="0">
                <a:effectLst/>
                <a:latin typeface="Söhne"/>
              </a:rPr>
              <a:t>Changes or occurrences within the domain. These events can be used to communicate between different parts of the system, allowing for a decoupled and reactive architecture.</a:t>
            </a:r>
            <a:endParaRPr lang="en-GB" sz="1050" b="0" i="0" dirty="0">
              <a:effectLst/>
              <a:latin typeface="Calibri" panose="020F0502020204030204" pitchFamily="34" charset="0"/>
            </a:endParaRPr>
          </a:p>
          <a:p>
            <a:pPr rtl="0" fontAlgn="ctr">
              <a:spcBef>
                <a:spcPts val="0"/>
              </a:spcBef>
              <a:spcAft>
                <a:spcPts val="0"/>
              </a:spcAft>
              <a:buFont typeface="+mj-lt"/>
              <a:buAutoNum type="arabicPeriod"/>
            </a:pPr>
            <a:r>
              <a:rPr lang="en-GB" sz="1050" b="1" i="0" dirty="0">
                <a:effectLst/>
                <a:latin typeface="Söhne"/>
              </a:rPr>
              <a:t>Continuous Refinement</a:t>
            </a:r>
            <a:r>
              <a:rPr lang="en-GB" sz="1050" b="0" i="0" dirty="0">
                <a:effectLst/>
                <a:latin typeface="Söhne"/>
              </a:rPr>
              <a:t>:</a:t>
            </a:r>
            <a:endParaRPr lang="en-GB" sz="1050" b="0" i="0" dirty="0">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sz="1050" b="0" i="0" dirty="0">
                <a:effectLst/>
                <a:latin typeface="Söhne"/>
              </a:rPr>
              <a:t>As the team gains more insights and knowledge about the problem space.</a:t>
            </a:r>
            <a:endParaRPr lang="en-GB" sz="1050" b="0" i="0" dirty="0">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192442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Note: Our Travel Website – Monolith example on next slide.</a:t>
            </a:r>
          </a:p>
          <a:p>
            <a:endParaRPr lang="en-GB" dirty="0"/>
          </a:p>
          <a:p>
            <a:r>
              <a:rPr lang="en-GB" dirty="0"/>
              <a:t>When identifying the possible candidates for microservices, are there any natural divisions in functionality and bounded context?</a:t>
            </a:r>
          </a:p>
          <a:p>
            <a:endParaRPr lang="en-GB" dirty="0"/>
          </a:p>
          <a:p>
            <a:r>
              <a:rPr lang="en-GB" dirty="0"/>
              <a:t>For example, if we look at our travel app we can easily start to identify two separate services here: Flights and Hotels. As we go on our microservice journey there may be other candidates for microservices.</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99885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3029999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Guided by the tutor, split into a number of groups.</a:t>
            </a:r>
          </a:p>
          <a:p>
            <a:endParaRPr lang="en-GB" dirty="0"/>
          </a:p>
          <a:p>
            <a:r>
              <a:rPr lang="en-GB" dirty="0"/>
              <a:t>Using the example monolith diagram, following the principals of DDD and bounded context identify candidates for Microservices.</a:t>
            </a:r>
          </a:p>
          <a:p>
            <a:endParaRPr lang="en-GB" dirty="0"/>
          </a:p>
          <a:p>
            <a:r>
              <a:rPr lang="en-GB" dirty="0"/>
              <a:t>Diagram this on a flipchart together with background on the decisions made:</a:t>
            </a:r>
          </a:p>
          <a:p>
            <a:pPr lvl="1"/>
            <a:r>
              <a:rPr lang="en-GB" dirty="0"/>
              <a:t>Include the challenges the business or developer will face as they break down the monolith</a:t>
            </a:r>
          </a:p>
          <a:p>
            <a:pPr lvl="1"/>
            <a:r>
              <a:rPr lang="en-GB" dirty="0"/>
              <a:t>How granular should they be with the microservices and why</a:t>
            </a:r>
          </a:p>
          <a:p>
            <a:pPr lvl="1"/>
            <a:r>
              <a:rPr lang="en-GB" dirty="0"/>
              <a:t>How they may strangle the monolith as they go on the journey from Monolith to Microservice</a:t>
            </a:r>
          </a:p>
          <a:p>
            <a:endParaRPr lang="en-GB" dirty="0"/>
          </a:p>
          <a:p>
            <a:endParaRPr lang="en-GB" dirty="0"/>
          </a:p>
          <a:p>
            <a:r>
              <a:rPr lang="en-GB" dirty="0"/>
              <a:t>Approx.. 30 mins for group work and to  prepare flipchart/ presentations</a:t>
            </a:r>
          </a:p>
          <a:p>
            <a:endParaRPr lang="en-GB" dirty="0"/>
          </a:p>
          <a:p>
            <a:r>
              <a:rPr lang="en-GB" dirty="0"/>
              <a:t>Approx. 30 mins for presenting to class</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3659425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2.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3.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5.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6.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7.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0.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8269695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089E1852-C4DE-5E41-98DD-018EA1E0892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FB262302-7D3A-5C4A-A3A5-2E73E56962BC}"/>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FD83CFD2-3E05-214C-9BC1-C2B041F62EBE}"/>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0A895C67-5025-5643-89AF-3ED2D00591C2}"/>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347135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9407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4818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347214"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79414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56835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5385691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2B134DFE-F50D-8640-BF49-099D9AD5543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953DB2CB-74A6-F441-B197-A0FBC81F16A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B553BA4C-5B96-BC4B-AF8B-33C3222C712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C4F011B8-C811-0A4D-9746-5B27AF39E92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E9668CC-6C76-FB41-A791-360AE8125336}"/>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5E9996A6-DF66-F042-A80E-6E9896B5D9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C7714CD-C9C9-CB4C-B790-B7E748118AF8}"/>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5F8B76A1-3AF5-674D-99FD-98684B3ADE81}"/>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5EE389DE-5621-AA41-B7DE-B88EA78FF829}"/>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6669BAF9-D664-8049-AA8A-4286561D71D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2A05CF6C-7F06-E14F-9F51-AF351700B6E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D7B17C-FA63-B049-8F82-396B0AE865A2}"/>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tx1"/>
                </a:solidFill>
              </a:rPr>
              <a:t>Fire exits</a:t>
            </a:r>
          </a:p>
          <a:p>
            <a:pPr>
              <a:buFont typeface="Arial" panose="020B0604020202020204" pitchFamily="34" charset="0"/>
              <a:buChar char="•"/>
            </a:pPr>
            <a:r>
              <a:rPr lang="en-GB" sz="1800" dirty="0">
                <a:solidFill>
                  <a:schemeClr val="tx1"/>
                </a:solidFill>
              </a:rPr>
              <a:t>Toilets </a:t>
            </a:r>
          </a:p>
          <a:p>
            <a:pPr>
              <a:buFont typeface="Arial" panose="020B0604020202020204" pitchFamily="34" charset="0"/>
              <a:buChar char="•"/>
            </a:pPr>
            <a:r>
              <a:rPr lang="en-GB" sz="1800" dirty="0">
                <a:solidFill>
                  <a:schemeClr val="tx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569840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18726428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image" Target="../media/image1.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0" Type="http://schemas.openxmlformats.org/officeDocument/2006/relationships/slideLayout" Target="../slideLayouts/slideLayout61.xml"/><Relationship Id="rId4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theme" Target="../theme/theme3.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image" Target="../media/image1.png"/><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image" Target="../media/image18.svg"/><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image" Target="../media/image17.png"/><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theme" Target="../theme/theme4.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 id="2147484446" r:id="rId10"/>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xml"/><Relationship Id="rId1" Type="http://schemas.openxmlformats.org/officeDocument/2006/relationships/slideLayout" Target="../slideLayouts/slideLayout1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7.xml.rels><?xml version="1.0" encoding="UTF-8" standalone="yes"?>
<Relationships xmlns="http://schemas.openxmlformats.org/package/2006/relationships"><Relationship Id="rId3" Type="http://schemas.openxmlformats.org/officeDocument/2006/relationships/hyperlink" Target="https://www.uber.com/en-NL/blog/microservice-architecture/" TargetMode="External"/><Relationship Id="rId2" Type="http://schemas.openxmlformats.org/officeDocument/2006/relationships/image" Target="../media/image60.jpe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127.xml"/></Relationships>
</file>

<file path=ppt/slides/_rels/slide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27.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45AE9-1997-BC48-99C9-9167BFA9A6C7}"/>
              </a:ext>
            </a:extLst>
          </p:cNvPr>
          <p:cNvSpPr>
            <a:spLocks noGrp="1"/>
          </p:cNvSpPr>
          <p:nvPr>
            <p:ph type="body" sz="quarter" idx="12"/>
          </p:nvPr>
        </p:nvSpPr>
        <p:spPr>
          <a:xfrm>
            <a:off x="385300" y="3343854"/>
            <a:ext cx="3534471" cy="1186921"/>
          </a:xfrm>
        </p:spPr>
        <p:txBody>
          <a:bodyPr/>
          <a:lstStyle/>
          <a:p>
            <a:r>
              <a:rPr lang="en-GB" dirty="0"/>
              <a:t>Classroom</a:t>
            </a:r>
          </a:p>
          <a:p>
            <a:endParaRPr lang="en-US" dirty="0"/>
          </a:p>
        </p:txBody>
      </p:sp>
      <p:sp>
        <p:nvSpPr>
          <p:cNvPr id="3" name="Title 2">
            <a:extLst>
              <a:ext uri="{FF2B5EF4-FFF2-40B4-BE49-F238E27FC236}">
                <a16:creationId xmlns:a16="http://schemas.microsoft.com/office/drawing/2014/main" id="{0A8C355E-D06E-5847-BFD2-7F6F94A03EE8}"/>
              </a:ext>
            </a:extLst>
          </p:cNvPr>
          <p:cNvSpPr>
            <a:spLocks noGrp="1"/>
          </p:cNvSpPr>
          <p:nvPr>
            <p:ph type="ctrTitle"/>
          </p:nvPr>
        </p:nvSpPr>
        <p:spPr>
          <a:xfrm>
            <a:off x="385300" y="961629"/>
            <a:ext cx="3767599" cy="2277604"/>
          </a:xfrm>
        </p:spPr>
        <p:txBody>
          <a:bodyPr/>
          <a:lstStyle/>
          <a:p>
            <a:r>
              <a:rPr lang="en-GB" dirty="0"/>
              <a:t>Microservices DESIGN</a:t>
            </a:r>
            <a:endParaRPr lang="en-US" dirty="0"/>
          </a:p>
        </p:txBody>
      </p:sp>
    </p:spTree>
    <p:extLst>
      <p:ext uri="{BB962C8B-B14F-4D97-AF65-F5344CB8AC3E}">
        <p14:creationId xmlns:p14="http://schemas.microsoft.com/office/powerpoint/2010/main" val="124593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43236A-D3CC-AA44-B9E1-B4889BD0BD97}"/>
              </a:ext>
            </a:extLst>
          </p:cNvPr>
          <p:cNvSpPr>
            <a:spLocks noGrp="1"/>
          </p:cNvSpPr>
          <p:nvPr>
            <p:ph type="sldNum" sz="quarter" idx="4"/>
          </p:nvPr>
        </p:nvSpPr>
        <p:spPr/>
        <p:txBody>
          <a:bodyPr/>
          <a:lstStyle/>
          <a:p>
            <a:fld id="{EF892D59-8F09-EF4B-AD6D-DA609442F868}" type="slidenum">
              <a:rPr lang="en-GB" smtClean="0"/>
              <a:pPr/>
              <a:t>10</a:t>
            </a:fld>
            <a:endParaRPr lang="en-GB" dirty="0"/>
          </a:p>
        </p:txBody>
      </p:sp>
      <p:sp>
        <p:nvSpPr>
          <p:cNvPr id="3" name="Text Placeholder 2">
            <a:extLst>
              <a:ext uri="{FF2B5EF4-FFF2-40B4-BE49-F238E27FC236}">
                <a16:creationId xmlns:a16="http://schemas.microsoft.com/office/drawing/2014/main" id="{866CD096-B2E1-0845-91EC-7EC50D2D5FB9}"/>
              </a:ext>
            </a:extLst>
          </p:cNvPr>
          <p:cNvSpPr>
            <a:spLocks noGrp="1"/>
          </p:cNvSpPr>
          <p:nvPr>
            <p:ph type="body" sz="quarter" idx="15"/>
          </p:nvPr>
        </p:nvSpPr>
        <p:spPr/>
        <p:txBody>
          <a:bodyPr/>
          <a:lstStyle/>
          <a:p>
            <a:pPr marL="285750" indent="-285750">
              <a:buFont typeface="Arial" panose="020B0604020202020204" pitchFamily="34" charset="0"/>
              <a:buChar char="•"/>
            </a:pPr>
            <a:r>
              <a:rPr lang="en-GB" dirty="0"/>
              <a:t>Split into small groups</a:t>
            </a:r>
            <a:endParaRPr lang="en-GB" dirty="0">
              <a:cs typeface="Calibri"/>
            </a:endParaRPr>
          </a:p>
          <a:p>
            <a:pPr marL="285750" indent="-285750">
              <a:buFont typeface="Arial" panose="020B0604020202020204" pitchFamily="34" charset="0"/>
              <a:buChar char="•"/>
            </a:pPr>
            <a:r>
              <a:rPr lang="en-GB" dirty="0"/>
              <a:t>Each group will look at the sample travel store Monolith in the previous slide and using the principals of Domain Driven Design &amp; Bounded Context, will break it into Microservices.</a:t>
            </a:r>
          </a:p>
          <a:p>
            <a:pPr marL="285750" indent="-285750">
              <a:buFont typeface="Arial" panose="020B0604020202020204" pitchFamily="34" charset="0"/>
              <a:buChar char="•"/>
            </a:pPr>
            <a:r>
              <a:rPr lang="en-GB" dirty="0"/>
              <a:t>Draw a diagram of your design</a:t>
            </a:r>
          </a:p>
          <a:p>
            <a:pPr marL="285750" indent="-285750">
              <a:buFont typeface="Arial" panose="020B0604020202020204" pitchFamily="34" charset="0"/>
              <a:buChar char="•"/>
            </a:pPr>
            <a:r>
              <a:rPr lang="en-GB" dirty="0"/>
              <a:t>Present to the class the decisions made:</a:t>
            </a:r>
          </a:p>
          <a:p>
            <a:pPr lvl="1"/>
            <a:r>
              <a:rPr lang="en-GB" dirty="0"/>
              <a:t>Include the challenges the business or developer will face as they break down the monolith</a:t>
            </a:r>
          </a:p>
          <a:p>
            <a:pPr lvl="1"/>
            <a:r>
              <a:rPr lang="en-GB" dirty="0"/>
              <a:t>Make assumptions where appropriate </a:t>
            </a:r>
            <a:br>
              <a:rPr lang="en-GB" dirty="0"/>
            </a:br>
            <a:r>
              <a:rPr lang="en-GB" dirty="0"/>
              <a:t>but document and explain them</a:t>
            </a:r>
          </a:p>
          <a:p>
            <a:pPr lvl="1"/>
            <a:r>
              <a:rPr lang="en-GB" dirty="0"/>
              <a:t>How granular should the Microservice be? Why?</a:t>
            </a:r>
            <a:endParaRPr lang="en-GB" dirty="0">
              <a:cs typeface="Calibri"/>
            </a:endParaRPr>
          </a:p>
          <a:p>
            <a:pPr lvl="1"/>
            <a:r>
              <a:rPr lang="en-GB" dirty="0"/>
              <a:t>How you may strangle the monolith as you go on the journey from Monolith to Microservice</a:t>
            </a:r>
          </a:p>
          <a:p>
            <a:pPr lvl="1"/>
            <a:endParaRPr lang="en-GB" dirty="0"/>
          </a:p>
          <a:p>
            <a:endParaRPr lang="en-US" dirty="0"/>
          </a:p>
        </p:txBody>
      </p:sp>
      <p:sp>
        <p:nvSpPr>
          <p:cNvPr id="4" name="Text Placeholder 3">
            <a:extLst>
              <a:ext uri="{FF2B5EF4-FFF2-40B4-BE49-F238E27FC236}">
                <a16:creationId xmlns:a16="http://schemas.microsoft.com/office/drawing/2014/main" id="{77A87883-2545-C44C-8317-81622232C967}"/>
              </a:ext>
            </a:extLst>
          </p:cNvPr>
          <p:cNvSpPr>
            <a:spLocks noGrp="1"/>
          </p:cNvSpPr>
          <p:nvPr>
            <p:ph type="body" sz="quarter" idx="10"/>
          </p:nvPr>
        </p:nvSpPr>
        <p:spPr/>
        <p:txBody>
          <a:bodyPr/>
          <a:lstStyle/>
          <a:p>
            <a:r>
              <a:rPr lang="en-GB" dirty="0"/>
              <a:t>Group Activity</a:t>
            </a:r>
            <a:br>
              <a:rPr lang="en-GB" dirty="0"/>
            </a:br>
            <a:r>
              <a:rPr lang="en-GB" dirty="0"/>
              <a:t>Breaking the Monolith</a:t>
            </a:r>
            <a:endParaRPr lang="en-US" dirty="0"/>
          </a:p>
        </p:txBody>
      </p:sp>
    </p:spTree>
    <p:extLst>
      <p:ext uri="{BB962C8B-B14F-4D97-AF65-F5344CB8AC3E}">
        <p14:creationId xmlns:p14="http://schemas.microsoft.com/office/powerpoint/2010/main" val="4011803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EAC9-7FBA-4D43-9A5D-EE4E580B7C0A}"/>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757693A5-EAB9-614E-8FF4-F83F403C1F1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98154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4A2125-9EEA-47CE-DAE6-12B80FFDF795}"/>
              </a:ext>
            </a:extLst>
          </p:cNvPr>
          <p:cNvSpPr txBox="1"/>
          <p:nvPr/>
        </p:nvSpPr>
        <p:spPr>
          <a:xfrm>
            <a:off x="236701" y="1071353"/>
            <a:ext cx="11427475" cy="5355312"/>
          </a:xfrm>
          <a:prstGeom prst="rect">
            <a:avLst/>
          </a:prstGeom>
          <a:noFill/>
        </p:spPr>
        <p:txBody>
          <a:bodyPr wrap="square">
            <a:spAutoFit/>
          </a:bodyPr>
          <a:lstStyle/>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Product Catalogue Service:</a:t>
            </a:r>
            <a:endParaRPr lang="en-GB" b="1"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Manages product information, including details like name, description, price, and images. This service can handle search functionality, categorization, and filtering.</a:t>
            </a:r>
          </a:p>
          <a:p>
            <a:pPr marL="742950" lvl="1" indent="-285750" rtl="0" fontAlgn="ctr">
              <a:spcBef>
                <a:spcPts val="0"/>
              </a:spcBef>
              <a:spcAft>
                <a:spcPts val="0"/>
              </a:spcAft>
              <a:buFont typeface="Arial" panose="020B0604020202020204" pitchFamily="34" charset="0"/>
              <a:buChar char="•"/>
            </a:pP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Inventory Service:</a:t>
            </a:r>
            <a:endParaRPr lang="en-GB" b="1"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Tracks the availability of products in the inventory. It can handle functions such as updating stock levels, managing product reservations, and notifying when stock is low.</a:t>
            </a:r>
          </a:p>
          <a:p>
            <a:pPr marL="742950" lvl="1" indent="-285750" rtl="0" fontAlgn="ctr">
              <a:spcBef>
                <a:spcPts val="0"/>
              </a:spcBef>
              <a:spcAft>
                <a:spcPts val="0"/>
              </a:spcAft>
              <a:buFont typeface="Arial" panose="020B0604020202020204" pitchFamily="34" charset="0"/>
              <a:buChar char="•"/>
            </a:pP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Order Service:</a:t>
            </a:r>
            <a:endParaRPr lang="en-GB" b="1"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Manages the order lifecycle, from order creation to fulfilment. It can include features like order validation, order tracking, and order history.</a:t>
            </a:r>
          </a:p>
          <a:p>
            <a:pPr marL="742950" lvl="1" indent="-285750" rtl="0" fontAlgn="ctr">
              <a:spcBef>
                <a:spcPts val="0"/>
              </a:spcBef>
              <a:spcAft>
                <a:spcPts val="0"/>
              </a:spcAft>
              <a:buFont typeface="Arial" panose="020B0604020202020204" pitchFamily="34" charset="0"/>
              <a:buChar char="•"/>
            </a:pP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User Service:</a:t>
            </a:r>
            <a:endParaRPr lang="en-GB" b="1"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Handles user authentication, authorization, and user profile management. This service ensures that users can securely log in, manage their accounts, and track their orders.</a:t>
            </a:r>
          </a:p>
          <a:p>
            <a:pPr marL="742950" lvl="1" indent="-285750" rtl="0" fontAlgn="ctr">
              <a:spcBef>
                <a:spcPts val="0"/>
              </a:spcBef>
              <a:spcAft>
                <a:spcPts val="0"/>
              </a:spcAft>
              <a:buFont typeface="Arial" panose="020B0604020202020204" pitchFamily="34" charset="0"/>
              <a:buChar char="•"/>
            </a:pP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Payment Service:</a:t>
            </a:r>
            <a:endParaRPr lang="en-GB" b="1"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Deals with payment processing, including payment gateway integration, handling transactions, and managing payment-related data.</a:t>
            </a:r>
            <a:endParaRPr lang="en-GB" b="0" i="0" dirty="0">
              <a:solidFill>
                <a:srgbClr val="374151"/>
              </a:solidFill>
              <a:effectLst/>
              <a:latin typeface="Calibri" panose="020F0502020204030204" pitchFamily="34" charset="0"/>
            </a:endParaRPr>
          </a:p>
        </p:txBody>
      </p:sp>
    </p:spTree>
    <p:extLst>
      <p:ext uri="{BB962C8B-B14F-4D97-AF65-F5344CB8AC3E}">
        <p14:creationId xmlns:p14="http://schemas.microsoft.com/office/powerpoint/2010/main" val="976698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4A2125-9EEA-47CE-DAE6-12B80FFDF795}"/>
              </a:ext>
            </a:extLst>
          </p:cNvPr>
          <p:cNvSpPr txBox="1"/>
          <p:nvPr/>
        </p:nvSpPr>
        <p:spPr>
          <a:xfrm>
            <a:off x="203249" y="1418164"/>
            <a:ext cx="11371718" cy="4801314"/>
          </a:xfrm>
          <a:prstGeom prst="rect">
            <a:avLst/>
          </a:prstGeom>
          <a:noFill/>
        </p:spPr>
        <p:txBody>
          <a:bodyPr wrap="square">
            <a:spAutoFit/>
          </a:bodyPr>
          <a:lstStyle/>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Cart Service:</a:t>
            </a:r>
            <a:endParaRPr lang="en-GB" b="1"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Shopping carts for users, add, update, and remove items.</a:t>
            </a: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endParaRPr lang="en-GB" b="1" i="0" dirty="0">
              <a:solidFill>
                <a:srgbClr val="374151"/>
              </a:solidFill>
              <a:effectLst/>
              <a:latin typeface="Söhne"/>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Shipping Service</a:t>
            </a:r>
            <a:r>
              <a:rPr lang="en-GB" b="0" i="0" dirty="0">
                <a:solidFill>
                  <a:srgbClr val="374151"/>
                </a:solidFill>
                <a:effectLst/>
                <a:latin typeface="Söhne"/>
              </a:rPr>
              <a:t>:</a:t>
            </a:r>
            <a:endParaRPr lang="en-GB" b="0"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Shipping carriers to calculate shipping costs, generate shipping labels, and tracking.</a:t>
            </a: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endParaRPr lang="en-GB" b="0" i="0" dirty="0">
              <a:solidFill>
                <a:srgbClr val="374151"/>
              </a:solidFill>
              <a:effectLst/>
              <a:latin typeface="Söhne"/>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Review and Rating Service</a:t>
            </a:r>
            <a:r>
              <a:rPr lang="en-GB" b="0" i="0" dirty="0">
                <a:solidFill>
                  <a:srgbClr val="374151"/>
                </a:solidFill>
                <a:effectLst/>
                <a:latin typeface="Söhne"/>
              </a:rPr>
              <a:t>:</a:t>
            </a:r>
            <a:endParaRPr lang="en-GB" b="0"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Product reviews and ratings. Feedback, trustworthy reputation.</a:t>
            </a: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endParaRPr lang="en-GB" b="1" i="0" dirty="0">
              <a:solidFill>
                <a:srgbClr val="374151"/>
              </a:solidFill>
              <a:effectLst/>
              <a:latin typeface="Söhne"/>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Notification Service</a:t>
            </a:r>
            <a:r>
              <a:rPr lang="en-GB" b="0" i="0" dirty="0">
                <a:solidFill>
                  <a:srgbClr val="374151"/>
                </a:solidFill>
                <a:effectLst/>
                <a:latin typeface="Söhne"/>
              </a:rPr>
              <a:t>:</a:t>
            </a:r>
            <a:endParaRPr lang="en-GB" b="0"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User notification, order confirmation, shipping updates, promotional messages.</a:t>
            </a: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endParaRPr lang="en-GB" b="0" i="0" dirty="0">
              <a:solidFill>
                <a:srgbClr val="374151"/>
              </a:solidFill>
              <a:effectLst/>
              <a:latin typeface="Söhne"/>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Recommendation Service</a:t>
            </a:r>
            <a:r>
              <a:rPr lang="en-GB" b="0" i="0" dirty="0">
                <a:solidFill>
                  <a:srgbClr val="374151"/>
                </a:solidFill>
                <a:effectLst/>
                <a:latin typeface="Söhne"/>
              </a:rPr>
              <a:t>:</a:t>
            </a:r>
            <a:endParaRPr lang="en-GB" b="0"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Product recommendations based on user behaviour, preferences, and purchase history.</a:t>
            </a: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endParaRPr lang="en-GB" b="1" i="0" dirty="0">
              <a:solidFill>
                <a:srgbClr val="374151"/>
              </a:solidFill>
              <a:effectLst/>
              <a:latin typeface="Söhne"/>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Gateway Service</a:t>
            </a:r>
            <a:r>
              <a:rPr lang="en-GB" b="0" i="0" dirty="0">
                <a:solidFill>
                  <a:srgbClr val="374151"/>
                </a:solidFill>
                <a:effectLst/>
                <a:latin typeface="Söhne"/>
              </a:rPr>
              <a:t>:</a:t>
            </a:r>
            <a:endParaRPr lang="en-GB" b="0"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Entry point for client requests, Routing to microservices </a:t>
            </a:r>
            <a:r>
              <a:rPr lang="en-GB" dirty="0">
                <a:solidFill>
                  <a:srgbClr val="374151"/>
                </a:solidFill>
                <a:latin typeface="Söhne"/>
              </a:rPr>
              <a:t>also</a:t>
            </a:r>
            <a:r>
              <a:rPr lang="en-GB" b="0" i="0" dirty="0">
                <a:solidFill>
                  <a:srgbClr val="374151"/>
                </a:solidFill>
                <a:effectLst/>
                <a:latin typeface="Söhne"/>
              </a:rPr>
              <a:t>  authentication and authorisation.</a:t>
            </a:r>
            <a:endParaRPr lang="en-GB" b="0" i="0" dirty="0">
              <a:solidFill>
                <a:srgbClr val="374151"/>
              </a:solidFill>
              <a:effectLst/>
              <a:latin typeface="Calibri" panose="020F0502020204030204" pitchFamily="34" charset="0"/>
            </a:endParaRPr>
          </a:p>
        </p:txBody>
      </p:sp>
    </p:spTree>
    <p:extLst>
      <p:ext uri="{BB962C8B-B14F-4D97-AF65-F5344CB8AC3E}">
        <p14:creationId xmlns:p14="http://schemas.microsoft.com/office/powerpoint/2010/main" val="3818258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4A2125-9EEA-47CE-DAE6-12B80FFDF795}"/>
              </a:ext>
            </a:extLst>
          </p:cNvPr>
          <p:cNvSpPr txBox="1"/>
          <p:nvPr/>
        </p:nvSpPr>
        <p:spPr>
          <a:xfrm>
            <a:off x="125190" y="1289925"/>
            <a:ext cx="11895826" cy="4524315"/>
          </a:xfrm>
          <a:prstGeom prst="rect">
            <a:avLst/>
          </a:prstGeom>
          <a:noFill/>
        </p:spPr>
        <p:txBody>
          <a:bodyPr wrap="square">
            <a:spAutoFit/>
          </a:bodyPr>
          <a:lstStyle/>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Monitoring and Logging:</a:t>
            </a:r>
            <a:endParaRPr lang="en-GB" b="1"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Implement monitoring and logging within each microservice to track performance, errors, and overall system health.</a:t>
            </a: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 </a:t>
            </a: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Database per Microservice</a:t>
            </a:r>
            <a:endParaRPr lang="en-GB" b="1"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Consider using  database per microservice to maintain independence and data isolation. </a:t>
            </a:r>
          </a:p>
          <a:p>
            <a:pPr marL="742950" lvl="1" indent="-285750" rtl="0" fontAlgn="ctr">
              <a:spcBef>
                <a:spcPts val="0"/>
              </a:spcBef>
              <a:spcAft>
                <a:spcPts val="0"/>
              </a:spcAft>
              <a:buFont typeface="Arial" panose="020B0604020202020204" pitchFamily="34" charset="0"/>
              <a:buChar char="•"/>
            </a:pP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Communication Between Microservices</a:t>
            </a:r>
            <a:r>
              <a:rPr lang="en-GB" b="0" i="0" dirty="0">
                <a:solidFill>
                  <a:srgbClr val="374151"/>
                </a:solidFill>
                <a:effectLst/>
                <a:latin typeface="Söhne"/>
              </a:rPr>
              <a:t>:</a:t>
            </a:r>
            <a:endParaRPr lang="en-GB" b="0"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RESTful APIs, Message queues for inter-service communication. API gateways for external communication.</a:t>
            </a:r>
          </a:p>
          <a:p>
            <a:pPr marL="742950" lvl="1" indent="-285750" rtl="0" fontAlgn="ctr">
              <a:spcBef>
                <a:spcPts val="0"/>
              </a:spcBef>
              <a:spcAft>
                <a:spcPts val="0"/>
              </a:spcAft>
              <a:buFont typeface="Arial" panose="020B0604020202020204" pitchFamily="34" charset="0"/>
              <a:buChar char="•"/>
            </a:pP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Containerization and Orchestration</a:t>
            </a:r>
            <a:r>
              <a:rPr lang="en-GB" b="0" i="0" dirty="0">
                <a:solidFill>
                  <a:srgbClr val="374151"/>
                </a:solidFill>
                <a:effectLst/>
                <a:latin typeface="Söhne"/>
              </a:rPr>
              <a:t>:</a:t>
            </a:r>
            <a:endParaRPr lang="en-GB" b="0" i="0" dirty="0">
              <a:solidFill>
                <a:srgbClr val="374151"/>
              </a:solidFill>
              <a:effectLst/>
              <a:latin typeface="Calibri" panose="020F0502020204030204" pitchFamily="34" charset="0"/>
            </a:endParaRPr>
          </a:p>
          <a:p>
            <a:pPr marL="742950" lvl="1" indent="-285750" rtl="0" fontAlgn="ctr">
              <a:spcBef>
                <a:spcPts val="0"/>
              </a:spcBef>
              <a:spcAft>
                <a:spcPts val="0"/>
              </a:spcAft>
              <a:buFont typeface="Arial" panose="020B0604020202020204" pitchFamily="34" charset="0"/>
              <a:buChar char="•"/>
            </a:pPr>
            <a:r>
              <a:rPr lang="en-GB" b="0" i="0" dirty="0">
                <a:solidFill>
                  <a:srgbClr val="374151"/>
                </a:solidFill>
                <a:effectLst/>
                <a:latin typeface="Söhne"/>
              </a:rPr>
              <a:t>Like Docker, orchestrate them with tools like Kubernetes for deployment, scaling, and management.</a:t>
            </a:r>
          </a:p>
          <a:p>
            <a:pPr marL="742950" lvl="1" indent="-285750" fontAlgn="ctr">
              <a:buFont typeface="Arial" panose="020B0604020202020204" pitchFamily="34" charset="0"/>
              <a:buChar char="•"/>
            </a:pPr>
            <a:r>
              <a:rPr lang="en-GB" b="0" i="0" dirty="0">
                <a:solidFill>
                  <a:srgbClr val="374151"/>
                </a:solidFill>
                <a:effectLst/>
                <a:latin typeface="Söhne"/>
              </a:rPr>
              <a:t>Scalability: 	Independently scalable. Container orchestration to scale specific services based on demand.</a:t>
            </a:r>
            <a:endParaRPr lang="en-GB" b="0" i="0" dirty="0">
              <a:solidFill>
                <a:srgbClr val="374151"/>
              </a:solidFill>
              <a:effectLst/>
              <a:latin typeface="Calibri" panose="020F0502020204030204" pitchFamily="34" charset="0"/>
            </a:endParaRPr>
          </a:p>
          <a:p>
            <a:pPr marL="457200" lvl="1" rtl="0" fontAlgn="ctr">
              <a:spcBef>
                <a:spcPts val="0"/>
              </a:spcBef>
              <a:spcAft>
                <a:spcPts val="0"/>
              </a:spcAft>
            </a:pP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Security</a:t>
            </a:r>
            <a:r>
              <a:rPr lang="en-GB" b="0" i="0" dirty="0">
                <a:solidFill>
                  <a:srgbClr val="374151"/>
                </a:solidFill>
                <a:effectLst/>
                <a:latin typeface="Söhne"/>
              </a:rPr>
              <a:t>:  	HTTPS, authentication and authorization, regular security audits.</a:t>
            </a:r>
          </a:p>
          <a:p>
            <a:pPr marL="742950" lvl="1" indent="-285750" rtl="0" fontAlgn="ctr">
              <a:spcBef>
                <a:spcPts val="0"/>
              </a:spcBef>
              <a:spcAft>
                <a:spcPts val="0"/>
              </a:spcAft>
              <a:buFont typeface="Arial" panose="020B0604020202020204" pitchFamily="34" charset="0"/>
              <a:buChar char="•"/>
            </a:pPr>
            <a:endParaRPr lang="en-GB" b="0" i="0" dirty="0">
              <a:solidFill>
                <a:srgbClr val="374151"/>
              </a:solidFill>
              <a:effectLst/>
              <a:latin typeface="Calibri" panose="020F0502020204030204" pitchFamily="34" charset="0"/>
            </a:endParaRPr>
          </a:p>
          <a:p>
            <a:pPr marL="171450" indent="-171450" rtl="0" fontAlgn="ctr">
              <a:spcBef>
                <a:spcPts val="0"/>
              </a:spcBef>
              <a:spcAft>
                <a:spcPts val="0"/>
              </a:spcAft>
              <a:buFont typeface="Arial" panose="020B0604020202020204" pitchFamily="34" charset="0"/>
              <a:buChar char="•"/>
            </a:pPr>
            <a:r>
              <a:rPr lang="en-GB" b="1" i="0" dirty="0">
                <a:solidFill>
                  <a:srgbClr val="374151"/>
                </a:solidFill>
                <a:effectLst/>
                <a:latin typeface="Söhne"/>
              </a:rPr>
              <a:t>Testing</a:t>
            </a:r>
            <a:r>
              <a:rPr lang="en-GB" b="0" i="0" dirty="0">
                <a:solidFill>
                  <a:srgbClr val="374151"/>
                </a:solidFill>
                <a:effectLst/>
                <a:latin typeface="Söhne"/>
              </a:rPr>
              <a:t>:   	Unit testing, integration testing, and end-to-end testing. </a:t>
            </a:r>
            <a:endParaRPr lang="en-GB" b="0" i="0" dirty="0">
              <a:solidFill>
                <a:srgbClr val="374151"/>
              </a:solidFill>
              <a:effectLst/>
              <a:latin typeface="Calibri" panose="020F0502020204030204" pitchFamily="34" charset="0"/>
            </a:endParaRPr>
          </a:p>
        </p:txBody>
      </p:sp>
    </p:spTree>
    <p:extLst>
      <p:ext uri="{BB962C8B-B14F-4D97-AF65-F5344CB8AC3E}">
        <p14:creationId xmlns:p14="http://schemas.microsoft.com/office/powerpoint/2010/main" val="409611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B3BBF-45CC-1345-8A5A-125A4F53FA02}"/>
              </a:ext>
            </a:extLst>
          </p:cNvPr>
          <p:cNvSpPr>
            <a:spLocks noGrp="1"/>
          </p:cNvSpPr>
          <p:nvPr>
            <p:ph type="body" sz="quarter" idx="15"/>
          </p:nvPr>
        </p:nvSpPr>
        <p:spPr>
          <a:xfrm>
            <a:off x="4686292" y="869297"/>
            <a:ext cx="6962870" cy="1705192"/>
          </a:xfrm>
          <a:ln>
            <a:noFill/>
          </a:ln>
        </p:spPr>
        <p:style>
          <a:lnRef idx="2">
            <a:schemeClr val="dk1"/>
          </a:lnRef>
          <a:fillRef idx="1">
            <a:schemeClr val="lt1"/>
          </a:fillRef>
          <a:effectRef idx="0">
            <a:schemeClr val="dk1"/>
          </a:effectRef>
          <a:fontRef idx="minor">
            <a:schemeClr val="dk1"/>
          </a:fontRef>
        </p:style>
        <p:txBody>
          <a:bodyPr/>
          <a:lstStyle/>
          <a:p>
            <a:r>
              <a:rPr lang="en-GB" b="1" dirty="0"/>
              <a:t>A Microservice has a well-defined boundary</a:t>
            </a:r>
          </a:p>
          <a:p>
            <a:endParaRPr lang="en-US" b="1" dirty="0"/>
          </a:p>
          <a:p>
            <a:pPr lvl="1"/>
            <a:r>
              <a:rPr lang="en-GB" dirty="0"/>
              <a:t>A </a:t>
            </a:r>
            <a:r>
              <a:rPr lang="en-GB" b="1" dirty="0">
                <a:solidFill>
                  <a:schemeClr val="accent4">
                    <a:lumMod val="50000"/>
                  </a:schemeClr>
                </a:solidFill>
              </a:rPr>
              <a:t>Domain Driven Design </a:t>
            </a:r>
            <a:r>
              <a:rPr lang="en-GB" dirty="0"/>
              <a:t>aligns well with microservice design and has well defined integration points with </a:t>
            </a:r>
            <a:br>
              <a:rPr lang="en-GB" dirty="0"/>
            </a:br>
            <a:r>
              <a:rPr lang="en-GB" dirty="0"/>
              <a:t>other domains</a:t>
            </a:r>
          </a:p>
          <a:p>
            <a:pPr lvl="1"/>
            <a:endParaRPr lang="en-GB" dirty="0"/>
          </a:p>
          <a:p>
            <a:pPr lvl="1"/>
            <a:r>
              <a:rPr lang="en-GB" dirty="0"/>
              <a:t>A </a:t>
            </a:r>
            <a:r>
              <a:rPr lang="en-GB" b="1" dirty="0">
                <a:solidFill>
                  <a:schemeClr val="accent4">
                    <a:lumMod val="50000"/>
                  </a:schemeClr>
                </a:solidFill>
              </a:rPr>
              <a:t>Bounded Context </a:t>
            </a:r>
            <a:r>
              <a:rPr lang="en-GB" dirty="0"/>
              <a:t>encapsulates a Domain</a:t>
            </a:r>
            <a:endParaRPr lang="en-US" dirty="0"/>
          </a:p>
        </p:txBody>
      </p:sp>
      <p:sp>
        <p:nvSpPr>
          <p:cNvPr id="3" name="Slide Number Placeholder 2">
            <a:extLst>
              <a:ext uri="{FF2B5EF4-FFF2-40B4-BE49-F238E27FC236}">
                <a16:creationId xmlns:a16="http://schemas.microsoft.com/office/drawing/2014/main" id="{B080BCE6-76ED-CB40-AAE1-81B564E028A4}"/>
              </a:ext>
            </a:extLst>
          </p:cNvPr>
          <p:cNvSpPr>
            <a:spLocks noGrp="1"/>
          </p:cNvSpPr>
          <p:nvPr>
            <p:ph type="sldNum" sz="quarter" idx="4"/>
          </p:nvPr>
        </p:nvSpPr>
        <p:spPr/>
        <p:txBody>
          <a:bodyPr/>
          <a:lstStyle/>
          <a:p>
            <a:fld id="{EF892D59-8F09-EF4B-AD6D-DA609442F868}" type="slidenum">
              <a:rPr lang="en-GB" smtClean="0"/>
              <a:pPr/>
              <a:t>2</a:t>
            </a:fld>
            <a:endParaRPr lang="en-GB" dirty="0"/>
          </a:p>
        </p:txBody>
      </p:sp>
      <p:sp>
        <p:nvSpPr>
          <p:cNvPr id="4" name="Text Placeholder 3">
            <a:extLst>
              <a:ext uri="{FF2B5EF4-FFF2-40B4-BE49-F238E27FC236}">
                <a16:creationId xmlns:a16="http://schemas.microsoft.com/office/drawing/2014/main" id="{081034A9-6BC2-CD40-A063-4037567223E2}"/>
              </a:ext>
            </a:extLst>
          </p:cNvPr>
          <p:cNvSpPr>
            <a:spLocks noGrp="1"/>
          </p:cNvSpPr>
          <p:nvPr>
            <p:ph type="body" sz="quarter" idx="10"/>
          </p:nvPr>
        </p:nvSpPr>
        <p:spPr/>
        <p:txBody>
          <a:bodyPr/>
          <a:lstStyle/>
          <a:p>
            <a:r>
              <a:rPr lang="en-GB" dirty="0"/>
              <a:t>Domain Driven Design &amp; Bounded Context</a:t>
            </a:r>
            <a:br>
              <a:rPr lang="en-GB" dirty="0"/>
            </a:br>
            <a:endParaRPr lang="en-US" dirty="0"/>
          </a:p>
        </p:txBody>
      </p:sp>
    </p:spTree>
    <p:extLst>
      <p:ext uri="{BB962C8B-B14F-4D97-AF65-F5344CB8AC3E}">
        <p14:creationId xmlns:p14="http://schemas.microsoft.com/office/powerpoint/2010/main" val="2906418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8721D2-AD21-3D4E-974A-7DA0250F7F88}"/>
              </a:ext>
            </a:extLst>
          </p:cNvPr>
          <p:cNvSpPr>
            <a:spLocks noGrp="1"/>
          </p:cNvSpPr>
          <p:nvPr>
            <p:ph type="sldNum" sz="quarter" idx="4"/>
          </p:nvPr>
        </p:nvSpPr>
        <p:spPr/>
        <p:txBody>
          <a:bodyPr/>
          <a:lstStyle/>
          <a:p>
            <a:fld id="{EF892D59-8F09-EF4B-AD6D-DA609442F868}" type="slidenum">
              <a:rPr lang="en-GB" smtClean="0"/>
              <a:pPr/>
              <a:t>3</a:t>
            </a:fld>
            <a:endParaRPr lang="en-GB" dirty="0"/>
          </a:p>
        </p:txBody>
      </p:sp>
      <p:sp>
        <p:nvSpPr>
          <p:cNvPr id="3" name="Text Placeholder 2">
            <a:extLst>
              <a:ext uri="{FF2B5EF4-FFF2-40B4-BE49-F238E27FC236}">
                <a16:creationId xmlns:a16="http://schemas.microsoft.com/office/drawing/2014/main" id="{39F9C86D-0FF6-044D-9832-9DC46F3C69F2}"/>
              </a:ext>
            </a:extLst>
          </p:cNvPr>
          <p:cNvSpPr>
            <a:spLocks noGrp="1"/>
          </p:cNvSpPr>
          <p:nvPr>
            <p:ph type="body" sz="quarter" idx="12"/>
          </p:nvPr>
        </p:nvSpPr>
        <p:spPr/>
        <p:txBody>
          <a:bodyPr/>
          <a:lstStyle/>
          <a:p>
            <a:r>
              <a:rPr lang="en-GB" dirty="0"/>
              <a:t>Domain Driven Design</a:t>
            </a:r>
            <a:endParaRPr lang="en-US" dirty="0"/>
          </a:p>
        </p:txBody>
      </p:sp>
      <p:pic>
        <p:nvPicPr>
          <p:cNvPr id="4" name="Picture 3">
            <a:extLst>
              <a:ext uri="{FF2B5EF4-FFF2-40B4-BE49-F238E27FC236}">
                <a16:creationId xmlns:a16="http://schemas.microsoft.com/office/drawing/2014/main" id="{80A6CC29-7C8D-5A4D-9F06-67D0234AD8B7}"/>
              </a:ext>
            </a:extLst>
          </p:cNvPr>
          <p:cNvPicPr>
            <a:picLocks noChangeAspect="1"/>
          </p:cNvPicPr>
          <p:nvPr/>
        </p:nvPicPr>
        <p:blipFill>
          <a:blip r:embed="rId3"/>
          <a:stretch>
            <a:fillRect/>
          </a:stretch>
        </p:blipFill>
        <p:spPr>
          <a:xfrm>
            <a:off x="1099439" y="277684"/>
            <a:ext cx="9993121" cy="7001080"/>
          </a:xfrm>
          <a:prstGeom prst="rect">
            <a:avLst/>
          </a:prstGeom>
        </p:spPr>
      </p:pic>
      <p:sp>
        <p:nvSpPr>
          <p:cNvPr id="5" name="TextBox 4">
            <a:extLst>
              <a:ext uri="{FF2B5EF4-FFF2-40B4-BE49-F238E27FC236}">
                <a16:creationId xmlns:a16="http://schemas.microsoft.com/office/drawing/2014/main" id="{9EF4BB6B-364A-FA47-A138-7576F3D89A1F}"/>
              </a:ext>
            </a:extLst>
          </p:cNvPr>
          <p:cNvSpPr txBox="1"/>
          <p:nvPr/>
        </p:nvSpPr>
        <p:spPr>
          <a:xfrm>
            <a:off x="4874114" y="3916912"/>
            <a:ext cx="771677" cy="318781"/>
          </a:xfrm>
          <a:prstGeom prst="rect">
            <a:avLst/>
          </a:prstGeom>
        </p:spPr>
        <p:txBody>
          <a:bodyPr vert="horz" wrap="none" lIns="0" tIns="0" rIns="0" bIns="0" rtlCol="0" anchor="t" anchorCtr="0">
            <a:normAutofit/>
          </a:bodyPr>
          <a:lstStyle/>
          <a:p>
            <a:pPr algn="l"/>
            <a:r>
              <a:rPr lang="en-US" b="1" dirty="0"/>
              <a:t>City</a:t>
            </a:r>
          </a:p>
        </p:txBody>
      </p:sp>
      <p:sp>
        <p:nvSpPr>
          <p:cNvPr id="6" name="TextBox 5">
            <a:extLst>
              <a:ext uri="{FF2B5EF4-FFF2-40B4-BE49-F238E27FC236}">
                <a16:creationId xmlns:a16="http://schemas.microsoft.com/office/drawing/2014/main" id="{7A3EFEB7-9F34-9F4A-8118-C564C95EFFCC}"/>
              </a:ext>
            </a:extLst>
          </p:cNvPr>
          <p:cNvSpPr txBox="1"/>
          <p:nvPr/>
        </p:nvSpPr>
        <p:spPr>
          <a:xfrm>
            <a:off x="7776705" y="6160473"/>
            <a:ext cx="1912580" cy="318781"/>
          </a:xfrm>
          <a:prstGeom prst="rect">
            <a:avLst/>
          </a:prstGeom>
        </p:spPr>
        <p:txBody>
          <a:bodyPr vert="horz" wrap="none" lIns="0" tIns="0" rIns="0" bIns="0" rtlCol="0" anchor="t" anchorCtr="0">
            <a:normAutofit/>
          </a:bodyPr>
          <a:lstStyle/>
          <a:p>
            <a:pPr algn="l"/>
            <a:r>
              <a:rPr lang="en-US" b="1" dirty="0"/>
              <a:t>Industrial park</a:t>
            </a:r>
          </a:p>
        </p:txBody>
      </p:sp>
    </p:spTree>
    <p:extLst>
      <p:ext uri="{BB962C8B-B14F-4D97-AF65-F5344CB8AC3E}">
        <p14:creationId xmlns:p14="http://schemas.microsoft.com/office/powerpoint/2010/main" val="152336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043064-CB23-FC4F-938E-933B28D66BF6}"/>
              </a:ext>
            </a:extLst>
          </p:cNvPr>
          <p:cNvSpPr>
            <a:spLocks noGrp="1"/>
          </p:cNvSpPr>
          <p:nvPr>
            <p:ph type="body" sz="quarter" idx="12"/>
          </p:nvPr>
        </p:nvSpPr>
        <p:spPr/>
        <p:txBody>
          <a:bodyPr/>
          <a:lstStyle/>
          <a:p>
            <a:r>
              <a:rPr lang="en-GB" dirty="0"/>
              <a:t>Bounded Context</a:t>
            </a:r>
            <a:endParaRPr lang="en-US" dirty="0"/>
          </a:p>
        </p:txBody>
      </p:sp>
      <p:sp>
        <p:nvSpPr>
          <p:cNvPr id="4" name="Slide Number Placeholder 3">
            <a:extLst>
              <a:ext uri="{FF2B5EF4-FFF2-40B4-BE49-F238E27FC236}">
                <a16:creationId xmlns:a16="http://schemas.microsoft.com/office/drawing/2014/main" id="{9D4E1787-DB49-8A41-B11A-FE58EDAC282A}"/>
              </a:ext>
            </a:extLst>
          </p:cNvPr>
          <p:cNvSpPr>
            <a:spLocks noGrp="1"/>
          </p:cNvSpPr>
          <p:nvPr>
            <p:ph type="sldNum" sz="quarter" idx="4"/>
          </p:nvPr>
        </p:nvSpPr>
        <p:spPr/>
        <p:txBody>
          <a:bodyPr/>
          <a:lstStyle/>
          <a:p>
            <a:fld id="{EF892D59-8F09-EF4B-AD6D-DA609442F868}" type="slidenum">
              <a:rPr lang="en-GB" smtClean="0"/>
              <a:pPr/>
              <a:t>4</a:t>
            </a:fld>
            <a:endParaRPr lang="en-GB" dirty="0"/>
          </a:p>
        </p:txBody>
      </p:sp>
      <p:grpSp>
        <p:nvGrpSpPr>
          <p:cNvPr id="55" name="Group 54">
            <a:extLst>
              <a:ext uri="{FF2B5EF4-FFF2-40B4-BE49-F238E27FC236}">
                <a16:creationId xmlns:a16="http://schemas.microsoft.com/office/drawing/2014/main" id="{19DF86CE-8F1C-4441-9872-6637DB08C762}"/>
              </a:ext>
            </a:extLst>
          </p:cNvPr>
          <p:cNvGrpSpPr/>
          <p:nvPr/>
        </p:nvGrpSpPr>
        <p:grpSpPr>
          <a:xfrm>
            <a:off x="355602" y="1778000"/>
            <a:ext cx="7986616" cy="4035172"/>
            <a:chOff x="228601" y="1333500"/>
            <a:chExt cx="10248899" cy="5178172"/>
          </a:xfrm>
        </p:grpSpPr>
        <p:sp>
          <p:nvSpPr>
            <p:cNvPr id="48" name="Rectangle 47">
              <a:extLst>
                <a:ext uri="{FF2B5EF4-FFF2-40B4-BE49-F238E27FC236}">
                  <a16:creationId xmlns:a16="http://schemas.microsoft.com/office/drawing/2014/main" id="{47CAA221-2BB6-9544-8223-9BA6C072B4F4}"/>
                </a:ext>
              </a:extLst>
            </p:cNvPr>
            <p:cNvSpPr/>
            <p:nvPr/>
          </p:nvSpPr>
          <p:spPr>
            <a:xfrm>
              <a:off x="6096000" y="2818010"/>
              <a:ext cx="280951" cy="24447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C0FB53-59FE-0A41-948F-8502EAA24273}"/>
                </a:ext>
              </a:extLst>
            </p:cNvPr>
            <p:cNvSpPr/>
            <p:nvPr/>
          </p:nvSpPr>
          <p:spPr>
            <a:xfrm>
              <a:off x="1102482" y="2322710"/>
              <a:ext cx="1662148"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Opportunity</a:t>
              </a:r>
            </a:p>
          </p:txBody>
        </p:sp>
        <p:sp>
          <p:nvSpPr>
            <p:cNvPr id="7" name="Rectangle 6">
              <a:extLst>
                <a:ext uri="{FF2B5EF4-FFF2-40B4-BE49-F238E27FC236}">
                  <a16:creationId xmlns:a16="http://schemas.microsoft.com/office/drawing/2014/main" id="{F11D9ED2-E7C0-5840-87E2-EFE912E9F0BB}"/>
                </a:ext>
              </a:extLst>
            </p:cNvPr>
            <p:cNvSpPr/>
            <p:nvPr/>
          </p:nvSpPr>
          <p:spPr>
            <a:xfrm>
              <a:off x="422980" y="3554610"/>
              <a:ext cx="1662148"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Pipeline</a:t>
              </a:r>
            </a:p>
          </p:txBody>
        </p:sp>
        <p:sp>
          <p:nvSpPr>
            <p:cNvPr id="8" name="Rectangle 7">
              <a:extLst>
                <a:ext uri="{FF2B5EF4-FFF2-40B4-BE49-F238E27FC236}">
                  <a16:creationId xmlns:a16="http://schemas.microsoft.com/office/drawing/2014/main" id="{69F3D4A3-D9F6-7D46-9762-A697A8AB96C5}"/>
                </a:ext>
              </a:extLst>
            </p:cNvPr>
            <p:cNvSpPr/>
            <p:nvPr/>
          </p:nvSpPr>
          <p:spPr>
            <a:xfrm>
              <a:off x="2454204" y="3554610"/>
              <a:ext cx="1662148"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Territory</a:t>
              </a:r>
            </a:p>
          </p:txBody>
        </p:sp>
        <p:sp>
          <p:nvSpPr>
            <p:cNvPr id="9" name="Rectangle 8">
              <a:extLst>
                <a:ext uri="{FF2B5EF4-FFF2-40B4-BE49-F238E27FC236}">
                  <a16:creationId xmlns:a16="http://schemas.microsoft.com/office/drawing/2014/main" id="{4A828ACD-E74D-8C44-B8FD-6903E1E5EF73}"/>
                </a:ext>
              </a:extLst>
            </p:cNvPr>
            <p:cNvSpPr/>
            <p:nvPr/>
          </p:nvSpPr>
          <p:spPr>
            <a:xfrm>
              <a:off x="2454204" y="5231010"/>
              <a:ext cx="1662148"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Sales Person</a:t>
              </a:r>
            </a:p>
          </p:txBody>
        </p:sp>
        <p:sp>
          <p:nvSpPr>
            <p:cNvPr id="10" name="Rectangle 9">
              <a:extLst>
                <a:ext uri="{FF2B5EF4-FFF2-40B4-BE49-F238E27FC236}">
                  <a16:creationId xmlns:a16="http://schemas.microsoft.com/office/drawing/2014/main" id="{DEADF5ED-3311-FF4D-8795-D28FFC916044}"/>
                </a:ext>
              </a:extLst>
            </p:cNvPr>
            <p:cNvSpPr/>
            <p:nvPr/>
          </p:nvSpPr>
          <p:spPr>
            <a:xfrm>
              <a:off x="4433852" y="2691010"/>
              <a:ext cx="1662148"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Customer</a:t>
              </a:r>
            </a:p>
          </p:txBody>
        </p:sp>
        <p:sp>
          <p:nvSpPr>
            <p:cNvPr id="11" name="Rectangle 10">
              <a:extLst>
                <a:ext uri="{FF2B5EF4-FFF2-40B4-BE49-F238E27FC236}">
                  <a16:creationId xmlns:a16="http://schemas.microsoft.com/office/drawing/2014/main" id="{3DEC164B-39E9-9946-AA08-68E71F76EFD7}"/>
                </a:ext>
              </a:extLst>
            </p:cNvPr>
            <p:cNvSpPr/>
            <p:nvPr/>
          </p:nvSpPr>
          <p:spPr>
            <a:xfrm>
              <a:off x="4433852" y="4380110"/>
              <a:ext cx="1662148"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Product</a:t>
              </a:r>
            </a:p>
          </p:txBody>
        </p:sp>
        <p:cxnSp>
          <p:nvCxnSpPr>
            <p:cNvPr id="22" name="Elbow Connector 21">
              <a:extLst>
                <a:ext uri="{FF2B5EF4-FFF2-40B4-BE49-F238E27FC236}">
                  <a16:creationId xmlns:a16="http://schemas.microsoft.com/office/drawing/2014/main" id="{815E381D-56D6-5244-A048-048257BF6DC6}"/>
                </a:ext>
              </a:extLst>
            </p:cNvPr>
            <p:cNvCxnSpPr>
              <a:endCxn id="6" idx="2"/>
            </p:cNvCxnSpPr>
            <p:nvPr/>
          </p:nvCxnSpPr>
          <p:spPr>
            <a:xfrm rot="5400000" flipH="1" flipV="1">
              <a:off x="1225505" y="2846559"/>
              <a:ext cx="736600" cy="679502"/>
            </a:xfrm>
            <a:prstGeom prst="bentConnector3">
              <a:avLst>
                <a:gd name="adj1" fmla="val 58621"/>
              </a:avLst>
            </a:prstGeom>
            <a:ln w="31750"/>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D3A3D76B-34AC-FC46-AB29-EA6C4A31DA60}"/>
                </a:ext>
              </a:extLst>
            </p:cNvPr>
            <p:cNvCxnSpPr>
              <a:stCxn id="6" idx="3"/>
              <a:endCxn id="8" idx="0"/>
            </p:cNvCxnSpPr>
            <p:nvPr/>
          </p:nvCxnSpPr>
          <p:spPr>
            <a:xfrm>
              <a:off x="2764630" y="2570360"/>
              <a:ext cx="520648" cy="984250"/>
            </a:xfrm>
            <a:prstGeom prst="bentConnector2">
              <a:avLst/>
            </a:prstGeom>
            <a:ln w="31750"/>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58BAA712-C0F9-A649-8FD6-30049073CC8F}"/>
                </a:ext>
              </a:extLst>
            </p:cNvPr>
            <p:cNvCxnSpPr>
              <a:endCxn id="10" idx="1"/>
            </p:cNvCxnSpPr>
            <p:nvPr/>
          </p:nvCxnSpPr>
          <p:spPr>
            <a:xfrm flipV="1">
              <a:off x="3754350" y="2938660"/>
              <a:ext cx="679502" cy="615950"/>
            </a:xfrm>
            <a:prstGeom prst="bentConnector3">
              <a:avLst>
                <a:gd name="adj1" fmla="val 3275"/>
              </a:avLst>
            </a:prstGeom>
            <a:ln w="31750"/>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7FD8196-D012-AC42-97D3-200DFE475803}"/>
                </a:ext>
              </a:extLst>
            </p:cNvPr>
            <p:cNvCxnSpPr>
              <a:cxnSpLocks/>
            </p:cNvCxnSpPr>
            <p:nvPr/>
          </p:nvCxnSpPr>
          <p:spPr>
            <a:xfrm>
              <a:off x="3754350" y="4059435"/>
              <a:ext cx="679502" cy="615950"/>
            </a:xfrm>
            <a:prstGeom prst="bentConnector3">
              <a:avLst>
                <a:gd name="adj1" fmla="val 3275"/>
              </a:avLst>
            </a:prstGeom>
            <a:ln w="317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C34765C-5492-DC4E-8482-038BF77E6571}"/>
                </a:ext>
              </a:extLst>
            </p:cNvPr>
            <p:cNvCxnSpPr>
              <a:cxnSpLocks/>
            </p:cNvCxnSpPr>
            <p:nvPr/>
          </p:nvCxnSpPr>
          <p:spPr>
            <a:xfrm>
              <a:off x="3285278" y="4059435"/>
              <a:ext cx="0" cy="117157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4590AFF-6150-C641-AAB7-5E61FAB2A61A}"/>
                </a:ext>
              </a:extLst>
            </p:cNvPr>
            <p:cNvSpPr/>
            <p:nvPr/>
          </p:nvSpPr>
          <p:spPr>
            <a:xfrm>
              <a:off x="8320052" y="3554610"/>
              <a:ext cx="1662148" cy="495300"/>
            </a:xfrm>
            <a:prstGeom prst="rect">
              <a:avLst/>
            </a:prstGeom>
            <a:solidFill>
              <a:srgbClr val="00C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Ticket</a:t>
              </a:r>
            </a:p>
          </p:txBody>
        </p:sp>
        <p:sp>
          <p:nvSpPr>
            <p:cNvPr id="36" name="Rectangle 35">
              <a:extLst>
                <a:ext uri="{FF2B5EF4-FFF2-40B4-BE49-F238E27FC236}">
                  <a16:creationId xmlns:a16="http://schemas.microsoft.com/office/drawing/2014/main" id="{D9AB0D6E-A608-DF40-9E05-F19795966014}"/>
                </a:ext>
              </a:extLst>
            </p:cNvPr>
            <p:cNvSpPr/>
            <p:nvPr/>
          </p:nvSpPr>
          <p:spPr>
            <a:xfrm>
              <a:off x="8659803" y="4875410"/>
              <a:ext cx="1662148" cy="495300"/>
            </a:xfrm>
            <a:prstGeom prst="rect">
              <a:avLst/>
            </a:prstGeom>
            <a:solidFill>
              <a:srgbClr val="00C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Defect</a:t>
              </a:r>
            </a:p>
          </p:txBody>
        </p:sp>
        <p:cxnSp>
          <p:nvCxnSpPr>
            <p:cNvPr id="39" name="Elbow Connector 38">
              <a:extLst>
                <a:ext uri="{FF2B5EF4-FFF2-40B4-BE49-F238E27FC236}">
                  <a16:creationId xmlns:a16="http://schemas.microsoft.com/office/drawing/2014/main" id="{DDC8DF81-7335-4944-96F4-BBA4C44622B2}"/>
                </a:ext>
              </a:extLst>
            </p:cNvPr>
            <p:cNvCxnSpPr>
              <a:cxnSpLocks/>
            </p:cNvCxnSpPr>
            <p:nvPr/>
          </p:nvCxnSpPr>
          <p:spPr>
            <a:xfrm flipH="1" flipV="1">
              <a:off x="7980301" y="2938660"/>
              <a:ext cx="679502" cy="615950"/>
            </a:xfrm>
            <a:prstGeom prst="bentConnector3">
              <a:avLst>
                <a:gd name="adj1" fmla="val 3275"/>
              </a:avLst>
            </a:prstGeom>
            <a:ln w="31750"/>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550D3237-1E8E-CD44-B61A-C960F9B16136}"/>
                </a:ext>
              </a:extLst>
            </p:cNvPr>
            <p:cNvCxnSpPr>
              <a:cxnSpLocks/>
            </p:cNvCxnSpPr>
            <p:nvPr/>
          </p:nvCxnSpPr>
          <p:spPr>
            <a:xfrm flipH="1">
              <a:off x="7980301" y="4059435"/>
              <a:ext cx="679502" cy="615950"/>
            </a:xfrm>
            <a:prstGeom prst="bentConnector3">
              <a:avLst>
                <a:gd name="adj1" fmla="val 3275"/>
              </a:avLst>
            </a:prstGeom>
            <a:ln w="317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45D0DA-FCFB-8D4D-BD5A-E76F50B70755}"/>
                </a:ext>
              </a:extLst>
            </p:cNvPr>
            <p:cNvCxnSpPr>
              <a:cxnSpLocks/>
            </p:cNvCxnSpPr>
            <p:nvPr/>
          </p:nvCxnSpPr>
          <p:spPr>
            <a:xfrm>
              <a:off x="9490877" y="4049910"/>
              <a:ext cx="0" cy="8255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999120B-5BB7-7B4C-85E2-52B6DF9C9651}"/>
                </a:ext>
              </a:extLst>
            </p:cNvPr>
            <p:cNvSpPr/>
            <p:nvPr/>
          </p:nvSpPr>
          <p:spPr>
            <a:xfrm>
              <a:off x="6376952" y="2691010"/>
              <a:ext cx="1662148" cy="495300"/>
            </a:xfrm>
            <a:prstGeom prst="rect">
              <a:avLst/>
            </a:prstGeom>
            <a:solidFill>
              <a:srgbClr val="00C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Customer</a:t>
              </a:r>
            </a:p>
          </p:txBody>
        </p:sp>
        <p:sp>
          <p:nvSpPr>
            <p:cNvPr id="43" name="Rectangle 42">
              <a:extLst>
                <a:ext uri="{FF2B5EF4-FFF2-40B4-BE49-F238E27FC236}">
                  <a16:creationId xmlns:a16="http://schemas.microsoft.com/office/drawing/2014/main" id="{FAB674D2-59C5-9945-A9F6-EA52D7DBB8A5}"/>
                </a:ext>
              </a:extLst>
            </p:cNvPr>
            <p:cNvSpPr/>
            <p:nvPr/>
          </p:nvSpPr>
          <p:spPr>
            <a:xfrm>
              <a:off x="6376952" y="4380110"/>
              <a:ext cx="1662148" cy="495300"/>
            </a:xfrm>
            <a:prstGeom prst="rect">
              <a:avLst/>
            </a:prstGeom>
            <a:solidFill>
              <a:srgbClr val="00C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Product</a:t>
              </a:r>
            </a:p>
          </p:txBody>
        </p:sp>
        <p:sp>
          <p:nvSpPr>
            <p:cNvPr id="45" name="Rectangle 44">
              <a:extLst>
                <a:ext uri="{FF2B5EF4-FFF2-40B4-BE49-F238E27FC236}">
                  <a16:creationId xmlns:a16="http://schemas.microsoft.com/office/drawing/2014/main" id="{CC560354-525F-C743-95A3-A841CE5ADE36}"/>
                </a:ext>
              </a:extLst>
            </p:cNvPr>
            <p:cNvSpPr/>
            <p:nvPr/>
          </p:nvSpPr>
          <p:spPr>
            <a:xfrm>
              <a:off x="8659803" y="5751710"/>
              <a:ext cx="1662148" cy="495300"/>
            </a:xfrm>
            <a:prstGeom prst="rect">
              <a:avLst/>
            </a:prstGeom>
            <a:solidFill>
              <a:srgbClr val="00C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Product Version</a:t>
              </a:r>
            </a:p>
          </p:txBody>
        </p:sp>
        <p:cxnSp>
          <p:nvCxnSpPr>
            <p:cNvPr id="46" name="Straight Connector 45">
              <a:extLst>
                <a:ext uri="{FF2B5EF4-FFF2-40B4-BE49-F238E27FC236}">
                  <a16:creationId xmlns:a16="http://schemas.microsoft.com/office/drawing/2014/main" id="{73ABFF3B-36A4-1641-A1BA-E0907A7A4A5F}"/>
                </a:ext>
              </a:extLst>
            </p:cNvPr>
            <p:cNvCxnSpPr>
              <a:cxnSpLocks/>
              <a:endCxn id="45" idx="0"/>
            </p:cNvCxnSpPr>
            <p:nvPr/>
          </p:nvCxnSpPr>
          <p:spPr>
            <a:xfrm>
              <a:off x="9490877" y="5358010"/>
              <a:ext cx="0" cy="3937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DC4C0FB-7807-F848-A52C-235F0CF79D55}"/>
                </a:ext>
              </a:extLst>
            </p:cNvPr>
            <p:cNvSpPr/>
            <p:nvPr/>
          </p:nvSpPr>
          <p:spPr>
            <a:xfrm>
              <a:off x="6096000" y="4532510"/>
              <a:ext cx="280951" cy="24447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3DF1F79-F08A-0443-B7D7-238130C9F605}"/>
                </a:ext>
              </a:extLst>
            </p:cNvPr>
            <p:cNvSpPr txBox="1"/>
            <p:nvPr/>
          </p:nvSpPr>
          <p:spPr>
            <a:xfrm>
              <a:off x="2454204" y="1666830"/>
              <a:ext cx="1662148" cy="492610"/>
            </a:xfrm>
            <a:prstGeom prst="rect">
              <a:avLst/>
            </a:prstGeom>
          </p:spPr>
          <p:txBody>
            <a:bodyPr vert="horz" wrap="none" lIns="0" tIns="0" rIns="0" bIns="0" rtlCol="0" anchor="t" anchorCtr="0">
              <a:normAutofit/>
            </a:bodyPr>
            <a:lstStyle/>
            <a:p>
              <a:pPr algn="l"/>
              <a:r>
                <a:rPr lang="en-US" dirty="0"/>
                <a:t>Sales Context</a:t>
              </a:r>
            </a:p>
          </p:txBody>
        </p:sp>
        <p:sp>
          <p:nvSpPr>
            <p:cNvPr id="51" name="TextBox 50">
              <a:extLst>
                <a:ext uri="{FF2B5EF4-FFF2-40B4-BE49-F238E27FC236}">
                  <a16:creationId xmlns:a16="http://schemas.microsoft.com/office/drawing/2014/main" id="{EFAF68F4-E1C0-F54B-A8A1-3050C8F357DB}"/>
                </a:ext>
              </a:extLst>
            </p:cNvPr>
            <p:cNvSpPr txBox="1"/>
            <p:nvPr/>
          </p:nvSpPr>
          <p:spPr>
            <a:xfrm>
              <a:off x="7369104" y="1666830"/>
              <a:ext cx="2003496" cy="492610"/>
            </a:xfrm>
            <a:prstGeom prst="rect">
              <a:avLst/>
            </a:prstGeom>
          </p:spPr>
          <p:txBody>
            <a:bodyPr vert="horz" wrap="none" lIns="0" tIns="0" rIns="0" bIns="0" rtlCol="0" anchor="t" anchorCtr="0">
              <a:normAutofit/>
            </a:bodyPr>
            <a:lstStyle/>
            <a:p>
              <a:pPr algn="l"/>
              <a:r>
                <a:rPr lang="en-US" dirty="0"/>
                <a:t>Support Context</a:t>
              </a:r>
            </a:p>
          </p:txBody>
        </p:sp>
        <p:sp>
          <p:nvSpPr>
            <p:cNvPr id="52" name="Rectangle 51">
              <a:extLst>
                <a:ext uri="{FF2B5EF4-FFF2-40B4-BE49-F238E27FC236}">
                  <a16:creationId xmlns:a16="http://schemas.microsoft.com/office/drawing/2014/main" id="{151279D5-616B-D948-B114-4B6BA05953A7}"/>
                </a:ext>
              </a:extLst>
            </p:cNvPr>
            <p:cNvSpPr/>
            <p:nvPr/>
          </p:nvSpPr>
          <p:spPr>
            <a:xfrm>
              <a:off x="228601" y="1333500"/>
              <a:ext cx="5953928" cy="5178172"/>
            </a:xfrm>
            <a:prstGeom prst="rect">
              <a:avLst/>
            </a:prstGeom>
            <a:noFill/>
            <a:ln w="539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2335DB8-03CB-3A4D-A2CD-259003DCA20D}"/>
                </a:ext>
              </a:extLst>
            </p:cNvPr>
            <p:cNvSpPr/>
            <p:nvPr/>
          </p:nvSpPr>
          <p:spPr>
            <a:xfrm flipH="1">
              <a:off x="6299201" y="1333500"/>
              <a:ext cx="4178299" cy="5178172"/>
            </a:xfrm>
            <a:prstGeom prst="rect">
              <a:avLst/>
            </a:prstGeom>
            <a:noFill/>
            <a:ln w="53975">
              <a:solidFill>
                <a:srgbClr val="00CEF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FFF5430D-2BF3-3E4F-B3E3-3062220AED3E}"/>
              </a:ext>
            </a:extLst>
          </p:cNvPr>
          <p:cNvSpPr txBox="1"/>
          <p:nvPr/>
        </p:nvSpPr>
        <p:spPr>
          <a:xfrm>
            <a:off x="8612527" y="1743574"/>
            <a:ext cx="3280474" cy="3970318"/>
          </a:xfrm>
          <a:prstGeom prst="rect">
            <a:avLst/>
          </a:prstGeom>
          <a:noFill/>
        </p:spPr>
        <p:txBody>
          <a:bodyPr wrap="square" rtlCol="0" anchor="t">
            <a:spAutoFit/>
          </a:bodyPr>
          <a:lstStyle/>
          <a:p>
            <a:pPr marL="285750" indent="-285750">
              <a:buFont typeface="Arial" panose="020B0604020202020204" pitchFamily="34" charset="0"/>
              <a:buChar char="•"/>
            </a:pPr>
            <a:r>
              <a:rPr lang="en-GB" sz="1400" dirty="0"/>
              <a:t>Quite often, the human factor is the dominant factor that draws boundaries between context – </a:t>
            </a:r>
            <a:r>
              <a:rPr lang="en-GB" sz="1400" b="1" dirty="0"/>
              <a:t>Business Domains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They may have unrelated concepts (the support tickets)</a:t>
            </a:r>
            <a:endParaRPr lang="en-GB" sz="1400" dirty="0">
              <a:cs typeface="Calibri"/>
            </a:endParaRP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They may be shared concepts (customers and products)</a:t>
            </a:r>
            <a:endParaRPr lang="en-GB" sz="1400" dirty="0">
              <a:cs typeface="Calibri" panose="020F0502020204030204"/>
            </a:endParaRP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Interfaces must be maintained between these customers and products</a:t>
            </a:r>
          </a:p>
          <a:p>
            <a:pPr marL="742950" lvl="1" indent="-285750">
              <a:buFont typeface="Arial" panose="020B0604020202020204" pitchFamily="34" charset="0"/>
              <a:buChar char="•"/>
            </a:pPr>
            <a:r>
              <a:rPr lang="en-GB" sz="1400" i="1" dirty="0"/>
              <a:t>See note on API Contract and Semantic Versioning</a:t>
            </a:r>
          </a:p>
          <a:p>
            <a:endParaRPr lang="en-GB" sz="1400" dirty="0"/>
          </a:p>
          <a:p>
            <a:endParaRPr lang="en-GB" sz="1400" dirty="0"/>
          </a:p>
        </p:txBody>
      </p:sp>
      <p:sp>
        <p:nvSpPr>
          <p:cNvPr id="57" name="TextBox 56">
            <a:extLst>
              <a:ext uri="{FF2B5EF4-FFF2-40B4-BE49-F238E27FC236}">
                <a16:creationId xmlns:a16="http://schemas.microsoft.com/office/drawing/2014/main" id="{865C535D-30F2-2646-ADD4-985291D61B31}"/>
              </a:ext>
            </a:extLst>
          </p:cNvPr>
          <p:cNvSpPr txBox="1"/>
          <p:nvPr/>
        </p:nvSpPr>
        <p:spPr>
          <a:xfrm>
            <a:off x="263494" y="6422645"/>
            <a:ext cx="5976257" cy="276999"/>
          </a:xfrm>
          <a:prstGeom prst="rect">
            <a:avLst/>
          </a:prstGeom>
          <a:noFill/>
        </p:spPr>
        <p:txBody>
          <a:bodyPr wrap="square" rtlCol="0">
            <a:spAutoFit/>
          </a:bodyPr>
          <a:lstStyle/>
          <a:p>
            <a:r>
              <a:rPr lang="en-GB" sz="1200" dirty="0"/>
              <a:t>https://www.martinfowler.com/bliki/BoundedContext.html</a:t>
            </a:r>
          </a:p>
        </p:txBody>
      </p:sp>
    </p:spTree>
    <p:extLst>
      <p:ext uri="{BB962C8B-B14F-4D97-AF65-F5344CB8AC3E}">
        <p14:creationId xmlns:p14="http://schemas.microsoft.com/office/powerpoint/2010/main" val="106350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0BCE6-76ED-CB40-AAE1-81B564E028A4}"/>
              </a:ext>
            </a:extLst>
          </p:cNvPr>
          <p:cNvSpPr>
            <a:spLocks noGrp="1"/>
          </p:cNvSpPr>
          <p:nvPr>
            <p:ph type="sldNum" sz="quarter" idx="4"/>
          </p:nvPr>
        </p:nvSpPr>
        <p:spPr/>
        <p:txBody>
          <a:bodyPr/>
          <a:lstStyle/>
          <a:p>
            <a:fld id="{EF892D59-8F09-EF4B-AD6D-DA609442F868}" type="slidenum">
              <a:rPr lang="en-GB" smtClean="0"/>
              <a:pPr/>
              <a:t>5</a:t>
            </a:fld>
            <a:endParaRPr lang="en-GB" dirty="0"/>
          </a:p>
        </p:txBody>
      </p:sp>
      <p:sp>
        <p:nvSpPr>
          <p:cNvPr id="4" name="Text Placeholder 3">
            <a:extLst>
              <a:ext uri="{FF2B5EF4-FFF2-40B4-BE49-F238E27FC236}">
                <a16:creationId xmlns:a16="http://schemas.microsoft.com/office/drawing/2014/main" id="{081034A9-6BC2-CD40-A063-4037567223E2}"/>
              </a:ext>
            </a:extLst>
          </p:cNvPr>
          <p:cNvSpPr>
            <a:spLocks noGrp="1"/>
          </p:cNvSpPr>
          <p:nvPr>
            <p:ph type="body" sz="quarter" idx="10"/>
          </p:nvPr>
        </p:nvSpPr>
        <p:spPr/>
        <p:txBody>
          <a:bodyPr/>
          <a:lstStyle/>
          <a:p>
            <a:r>
              <a:rPr lang="en-GB" dirty="0"/>
              <a:t>Domain Driven Design &amp; Bounded Context</a:t>
            </a:r>
            <a:br>
              <a:rPr lang="en-GB" dirty="0"/>
            </a:br>
            <a:endParaRPr lang="en-US" dirty="0"/>
          </a:p>
        </p:txBody>
      </p:sp>
      <p:sp>
        <p:nvSpPr>
          <p:cNvPr id="7" name="Text Placeholder 6">
            <a:extLst>
              <a:ext uri="{FF2B5EF4-FFF2-40B4-BE49-F238E27FC236}">
                <a16:creationId xmlns:a16="http://schemas.microsoft.com/office/drawing/2014/main" id="{AE7000B0-57F0-4092-38C9-B4AC6EB7A67C}"/>
              </a:ext>
            </a:extLst>
          </p:cNvPr>
          <p:cNvSpPr>
            <a:spLocks noGrp="1"/>
          </p:cNvSpPr>
          <p:nvPr>
            <p:ph type="body" sz="quarter" idx="15"/>
          </p:nvPr>
        </p:nvSpPr>
        <p:spPr/>
        <p:txBody>
          <a:bodyPr/>
          <a:lstStyle/>
          <a:p>
            <a:r>
              <a:rPr lang="en-GB" b="1" dirty="0"/>
              <a:t>Interface is a well-defined contract between domains</a:t>
            </a:r>
            <a:endParaRPr lang="en-GB" b="1" dirty="0">
              <a:cs typeface="Calibri" panose="020F0502020204030204"/>
            </a:endParaRPr>
          </a:p>
          <a:p>
            <a:pPr lvl="1"/>
            <a:r>
              <a:rPr lang="en-GB" dirty="0"/>
              <a:t>Integration points between your domains, the API, is a </a:t>
            </a:r>
            <a:r>
              <a:rPr lang="en-GB" b="1" dirty="0">
                <a:solidFill>
                  <a:schemeClr val="accent4">
                    <a:lumMod val="50000"/>
                  </a:schemeClr>
                </a:solidFill>
              </a:rPr>
              <a:t>contract</a:t>
            </a:r>
            <a:r>
              <a:rPr lang="en-GB" dirty="0"/>
              <a:t> that is maintained</a:t>
            </a:r>
            <a:endParaRPr lang="en-GB" dirty="0">
              <a:cs typeface="Calibri"/>
            </a:endParaRPr>
          </a:p>
          <a:p>
            <a:pPr lvl="1"/>
            <a:endParaRPr lang="en-GB" b="1" dirty="0"/>
          </a:p>
          <a:p>
            <a:pPr lvl="1"/>
            <a:r>
              <a:rPr lang="en-GB" b="1" dirty="0"/>
              <a:t>Changes internally should not break the ‘contract’</a:t>
            </a:r>
            <a:r>
              <a:rPr lang="en-GB" dirty="0"/>
              <a:t> with other domains</a:t>
            </a:r>
          </a:p>
          <a:p>
            <a:pPr lvl="1"/>
            <a:endParaRPr lang="en-GB" dirty="0"/>
          </a:p>
          <a:p>
            <a:pPr lvl="1"/>
            <a:r>
              <a:rPr lang="en-GB" dirty="0"/>
              <a:t>Follow Semantic versioning to unambiguously define a contract</a:t>
            </a:r>
          </a:p>
          <a:p>
            <a:pPr marL="756000" lvl="5"/>
            <a:r>
              <a:rPr lang="en-GB" b="1" dirty="0"/>
              <a:t>V1 &gt; V1.1</a:t>
            </a:r>
            <a:r>
              <a:rPr lang="en-GB" dirty="0"/>
              <a:t> etc backwards compatible API</a:t>
            </a:r>
          </a:p>
          <a:p>
            <a:pPr marL="756000" lvl="5"/>
            <a:r>
              <a:rPr lang="en-GB" b="1" dirty="0"/>
              <a:t>V1&gt; V2</a:t>
            </a:r>
            <a:r>
              <a:rPr lang="en-GB" dirty="0"/>
              <a:t> etc no backwards compatibility maintained</a:t>
            </a:r>
          </a:p>
          <a:p>
            <a:endParaRPr lang="en-US" dirty="0"/>
          </a:p>
          <a:p>
            <a:endParaRPr lang="en-GB" dirty="0"/>
          </a:p>
        </p:txBody>
      </p:sp>
    </p:spTree>
    <p:extLst>
      <p:ext uri="{BB962C8B-B14F-4D97-AF65-F5344CB8AC3E}">
        <p14:creationId xmlns:p14="http://schemas.microsoft.com/office/powerpoint/2010/main" val="1013825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EB459A-EB49-F699-9C84-2075E7483552}"/>
              </a:ext>
            </a:extLst>
          </p:cNvPr>
          <p:cNvSpPr>
            <a:spLocks noGrp="1"/>
          </p:cNvSpPr>
          <p:nvPr>
            <p:ph type="body" sz="quarter" idx="10"/>
          </p:nvPr>
        </p:nvSpPr>
        <p:spPr/>
        <p:txBody>
          <a:bodyPr/>
          <a:lstStyle/>
          <a:p>
            <a:r>
              <a:rPr lang="en-GB" dirty="0"/>
              <a:t>Microservice design summary</a:t>
            </a:r>
          </a:p>
        </p:txBody>
      </p:sp>
      <p:sp>
        <p:nvSpPr>
          <p:cNvPr id="3" name="Slide Number Placeholder 2">
            <a:extLst>
              <a:ext uri="{FF2B5EF4-FFF2-40B4-BE49-F238E27FC236}">
                <a16:creationId xmlns:a16="http://schemas.microsoft.com/office/drawing/2014/main" id="{A87353DE-8E97-0F3C-A72C-1C8AF33A54AE}"/>
              </a:ext>
            </a:extLst>
          </p:cNvPr>
          <p:cNvSpPr>
            <a:spLocks noGrp="1"/>
          </p:cNvSpPr>
          <p:nvPr>
            <p:ph type="sldNum" sz="quarter" idx="4"/>
          </p:nvPr>
        </p:nvSpPr>
        <p:spPr/>
        <p:txBody>
          <a:bodyPr/>
          <a:lstStyle/>
          <a:p>
            <a:fld id="{EF892D59-8F09-EF4B-AD6D-DA609442F868}" type="slidenum">
              <a:rPr lang="en-GB" smtClean="0"/>
              <a:pPr/>
              <a:t>6</a:t>
            </a:fld>
            <a:endParaRPr lang="en-GB" dirty="0"/>
          </a:p>
        </p:txBody>
      </p:sp>
      <p:sp>
        <p:nvSpPr>
          <p:cNvPr id="9" name="Text Placeholder 8">
            <a:extLst>
              <a:ext uri="{FF2B5EF4-FFF2-40B4-BE49-F238E27FC236}">
                <a16:creationId xmlns:a16="http://schemas.microsoft.com/office/drawing/2014/main" id="{8290A746-3DFB-5E1D-290A-F3F6F41CF3E1}"/>
              </a:ext>
            </a:extLst>
          </p:cNvPr>
          <p:cNvSpPr>
            <a:spLocks noGrp="1"/>
          </p:cNvSpPr>
          <p:nvPr>
            <p:ph type="body" sz="quarter" idx="15"/>
          </p:nvPr>
        </p:nvSpPr>
        <p:spPr/>
        <p:txBody>
          <a:bodyPr/>
          <a:lstStyle/>
          <a:p>
            <a:pPr marL="342900" indent="-342900">
              <a:buFont typeface="+mj-lt"/>
              <a:buAutoNum type="arabicPeriod"/>
            </a:pPr>
            <a:r>
              <a:rPr lang="en-GB" dirty="0"/>
              <a:t>Focus on the Problem Domain</a:t>
            </a:r>
          </a:p>
          <a:p>
            <a:pPr marL="342900" indent="-342900">
              <a:buFont typeface="+mj-lt"/>
              <a:buAutoNum type="arabicPeriod"/>
            </a:pPr>
            <a:r>
              <a:rPr lang="en-GB" dirty="0"/>
              <a:t>Ubiquitous Language</a:t>
            </a:r>
          </a:p>
          <a:p>
            <a:pPr marL="342900" indent="-342900">
              <a:buFont typeface="+mj-lt"/>
              <a:buAutoNum type="arabicPeriod"/>
            </a:pPr>
            <a:r>
              <a:rPr lang="en-GB" dirty="0"/>
              <a:t>Bounded Contexts</a:t>
            </a:r>
          </a:p>
          <a:p>
            <a:pPr marL="342900" indent="-342900">
              <a:buFont typeface="+mj-lt"/>
              <a:buAutoNum type="arabicPeriod"/>
            </a:pPr>
            <a:r>
              <a:rPr lang="en-GB" dirty="0"/>
              <a:t>Entities</a:t>
            </a:r>
            <a:br>
              <a:rPr lang="en-GB" dirty="0"/>
            </a:br>
            <a:r>
              <a:rPr lang="en-GB" dirty="0"/>
              <a:t>Value Objects</a:t>
            </a:r>
            <a:r>
              <a:rPr lang="en-GB" sz="1400" dirty="0"/>
              <a:t>:  (Customer and Address)</a:t>
            </a:r>
            <a:br>
              <a:rPr lang="en-GB" dirty="0"/>
            </a:br>
            <a:r>
              <a:rPr lang="en-GB" dirty="0"/>
              <a:t>Aggregates</a:t>
            </a:r>
          </a:p>
          <a:p>
            <a:pPr marL="342900" indent="-342900">
              <a:buFont typeface="+mj-lt"/>
              <a:buAutoNum type="arabicPeriod"/>
            </a:pPr>
            <a:r>
              <a:rPr lang="en-GB" dirty="0"/>
              <a:t>Repositories</a:t>
            </a:r>
          </a:p>
          <a:p>
            <a:pPr marL="342900" indent="-342900">
              <a:buFont typeface="+mj-lt"/>
              <a:buAutoNum type="arabicPeriod"/>
            </a:pPr>
            <a:r>
              <a:rPr lang="en-GB" dirty="0"/>
              <a:t>Domain Events</a:t>
            </a:r>
          </a:p>
          <a:p>
            <a:pPr marL="342900" indent="-342900">
              <a:buFont typeface="+mj-lt"/>
              <a:buAutoNum type="arabicPeriod"/>
            </a:pPr>
            <a:r>
              <a:rPr lang="en-GB" dirty="0"/>
              <a:t>Continuous Refinement</a:t>
            </a:r>
          </a:p>
          <a:p>
            <a:endParaRPr lang="en-GB" dirty="0"/>
          </a:p>
          <a:p>
            <a:endParaRPr lang="en-GB" dirty="0"/>
          </a:p>
        </p:txBody>
      </p:sp>
      <p:sp>
        <p:nvSpPr>
          <p:cNvPr id="8" name="TextBox 7">
            <a:extLst>
              <a:ext uri="{FF2B5EF4-FFF2-40B4-BE49-F238E27FC236}">
                <a16:creationId xmlns:a16="http://schemas.microsoft.com/office/drawing/2014/main" id="{69C7986E-8174-2F38-27DE-D5741319EDFC}"/>
              </a:ext>
            </a:extLst>
          </p:cNvPr>
          <p:cNvSpPr txBox="1"/>
          <p:nvPr/>
        </p:nvSpPr>
        <p:spPr>
          <a:xfrm>
            <a:off x="5037138" y="4580804"/>
            <a:ext cx="6568205" cy="1015663"/>
          </a:xfrm>
          <a:prstGeom prst="rect">
            <a:avLst/>
          </a:prstGeom>
          <a:noFill/>
        </p:spPr>
        <p:txBody>
          <a:bodyPr wrap="square">
            <a:spAutoFit/>
          </a:bodyPr>
          <a:lstStyle/>
          <a:p>
            <a:pPr marL="285761" indent="-285750" fontAlgn="ctr">
              <a:buFont typeface="Arial" panose="020B0604020202020204" pitchFamily="34" charset="0"/>
              <a:buChar char="•"/>
            </a:pPr>
            <a:r>
              <a:rPr lang="en-GB" sz="1200" b="1" i="0" dirty="0">
                <a:solidFill>
                  <a:srgbClr val="374151"/>
                </a:solidFill>
                <a:effectLst/>
                <a:latin typeface="Söhne"/>
              </a:rPr>
              <a:t>Order</a:t>
            </a:r>
            <a:r>
              <a:rPr lang="en-GB" sz="1200" b="0" i="0" dirty="0">
                <a:solidFill>
                  <a:srgbClr val="374151"/>
                </a:solidFill>
                <a:effectLst/>
                <a:latin typeface="Söhne"/>
              </a:rPr>
              <a:t> (Aggregate Root - Entity): 	Represents a customer's request</a:t>
            </a:r>
            <a:endParaRPr lang="en-GB" sz="1200" b="0" i="0" dirty="0">
              <a:solidFill>
                <a:srgbClr val="374151"/>
              </a:solidFill>
              <a:effectLst/>
              <a:latin typeface="Calibri" panose="020F0502020204030204" pitchFamily="34" charset="0"/>
            </a:endParaRPr>
          </a:p>
          <a:p>
            <a:pPr marL="742950" lvl="1" indent="-285750" fontAlgn="ctr">
              <a:buFont typeface="Arial" panose="020B0604020202020204" pitchFamily="34" charset="0"/>
              <a:buChar char="•"/>
            </a:pPr>
            <a:r>
              <a:rPr lang="en-GB" sz="1200" b="1" i="0" dirty="0" err="1">
                <a:solidFill>
                  <a:srgbClr val="374151"/>
                </a:solidFill>
                <a:effectLst/>
                <a:latin typeface="Söhne"/>
              </a:rPr>
              <a:t>OrderLine</a:t>
            </a:r>
            <a:r>
              <a:rPr lang="en-GB" sz="1200" b="0" i="0" dirty="0">
                <a:solidFill>
                  <a:srgbClr val="374151"/>
                </a:solidFill>
                <a:effectLst/>
                <a:latin typeface="Söhne"/>
              </a:rPr>
              <a:t> (Entity): 	Specific product and quantity within an order. </a:t>
            </a:r>
            <a:endParaRPr lang="en-GB" sz="1200" b="0" i="0" dirty="0">
              <a:solidFill>
                <a:srgbClr val="374151"/>
              </a:solidFill>
              <a:effectLst/>
              <a:latin typeface="Calibri" panose="020F0502020204030204" pitchFamily="34" charset="0"/>
            </a:endParaRPr>
          </a:p>
          <a:p>
            <a:pPr marL="742950" lvl="1" indent="-285750" fontAlgn="ctr">
              <a:buFont typeface="Arial" panose="020B0604020202020204" pitchFamily="34" charset="0"/>
              <a:buChar char="•"/>
            </a:pPr>
            <a:r>
              <a:rPr lang="en-GB" sz="1200" b="1" i="0" dirty="0">
                <a:solidFill>
                  <a:srgbClr val="374151"/>
                </a:solidFill>
                <a:effectLst/>
                <a:latin typeface="Söhne"/>
              </a:rPr>
              <a:t>Product</a:t>
            </a:r>
            <a:r>
              <a:rPr lang="en-GB" sz="1200" b="0" i="0" dirty="0">
                <a:solidFill>
                  <a:srgbClr val="374151"/>
                </a:solidFill>
                <a:effectLst/>
                <a:latin typeface="Söhne"/>
              </a:rPr>
              <a:t> (Entity): 		Is an entity the customer buys, referenced by </a:t>
            </a:r>
            <a:r>
              <a:rPr lang="en-GB" sz="1200" b="0" i="0" dirty="0" err="1">
                <a:solidFill>
                  <a:srgbClr val="374151"/>
                </a:solidFill>
                <a:effectLst/>
                <a:latin typeface="Söhne"/>
              </a:rPr>
              <a:t>OrderLine</a:t>
            </a:r>
            <a:r>
              <a:rPr lang="en-GB" sz="1200" b="0" i="0" dirty="0">
                <a:solidFill>
                  <a:srgbClr val="374151"/>
                </a:solidFill>
                <a:effectLst/>
                <a:latin typeface="Söhne"/>
              </a:rPr>
              <a:t>.</a:t>
            </a:r>
            <a:endParaRPr lang="en-GB" sz="1200" b="0" i="0" dirty="0">
              <a:solidFill>
                <a:srgbClr val="374151"/>
              </a:solidFill>
              <a:effectLst/>
              <a:latin typeface="Calibri" panose="020F0502020204030204" pitchFamily="34" charset="0"/>
            </a:endParaRPr>
          </a:p>
          <a:p>
            <a:pPr marL="742950" lvl="1" indent="-285750" fontAlgn="ctr">
              <a:buFont typeface="Arial" panose="020B0604020202020204" pitchFamily="34" charset="0"/>
              <a:buChar char="•"/>
            </a:pPr>
            <a:r>
              <a:rPr lang="en-GB" sz="1200" b="1" i="0" dirty="0">
                <a:solidFill>
                  <a:srgbClr val="374151"/>
                </a:solidFill>
                <a:effectLst/>
                <a:latin typeface="Söhne"/>
              </a:rPr>
              <a:t>Customer</a:t>
            </a:r>
            <a:r>
              <a:rPr lang="en-GB" sz="1200" b="0" i="0" dirty="0">
                <a:solidFill>
                  <a:srgbClr val="374151"/>
                </a:solidFill>
                <a:effectLst/>
                <a:latin typeface="Söhne"/>
              </a:rPr>
              <a:t> (Entity):	Customer information, such as name and address.</a:t>
            </a:r>
            <a:endParaRPr lang="en-GB" sz="1200" b="0" i="0" dirty="0">
              <a:solidFill>
                <a:srgbClr val="374151"/>
              </a:solidFill>
              <a:effectLst/>
              <a:latin typeface="Calibri" panose="020F0502020204030204" pitchFamily="34" charset="0"/>
            </a:endParaRPr>
          </a:p>
          <a:p>
            <a:pPr marL="742950" lvl="1" indent="-285750" fontAlgn="ctr">
              <a:buFont typeface="Arial" panose="020B0604020202020204" pitchFamily="34" charset="0"/>
              <a:buChar char="•"/>
            </a:pPr>
            <a:r>
              <a:rPr lang="en-GB" sz="1200" b="1" i="0" dirty="0">
                <a:solidFill>
                  <a:srgbClr val="374151"/>
                </a:solidFill>
                <a:effectLst/>
                <a:latin typeface="Söhne"/>
              </a:rPr>
              <a:t>Address</a:t>
            </a:r>
            <a:r>
              <a:rPr lang="en-GB" sz="1200" b="0" i="0" dirty="0">
                <a:solidFill>
                  <a:srgbClr val="374151"/>
                </a:solidFill>
                <a:effectLst/>
                <a:latin typeface="Söhne"/>
              </a:rPr>
              <a:t> (Value Object)</a:t>
            </a:r>
            <a:endParaRPr lang="en-GB" sz="1200" b="0" i="0" dirty="0">
              <a:solidFill>
                <a:srgbClr val="374151"/>
              </a:solidFill>
              <a:effectLst/>
              <a:latin typeface="Calibri" panose="020F0502020204030204" pitchFamily="34" charset="0"/>
            </a:endParaRPr>
          </a:p>
        </p:txBody>
      </p:sp>
    </p:spTree>
    <p:extLst>
      <p:ext uri="{BB962C8B-B14F-4D97-AF65-F5344CB8AC3E}">
        <p14:creationId xmlns:p14="http://schemas.microsoft.com/office/powerpoint/2010/main" val="272491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8C66C-5912-CC95-0676-A281B353BA44}"/>
              </a:ext>
            </a:extLst>
          </p:cNvPr>
          <p:cNvSpPr>
            <a:spLocks noGrp="1"/>
          </p:cNvSpPr>
          <p:nvPr>
            <p:ph type="body" sz="quarter" idx="12"/>
          </p:nvPr>
        </p:nvSpPr>
        <p:spPr>
          <a:xfrm>
            <a:off x="385650" y="1147572"/>
            <a:ext cx="5123903" cy="520262"/>
          </a:xfrm>
        </p:spPr>
        <p:txBody>
          <a:bodyPr anchor="t">
            <a:normAutofit/>
          </a:bodyPr>
          <a:lstStyle/>
          <a:p>
            <a:pPr>
              <a:lnSpc>
                <a:spcPct val="90000"/>
              </a:lnSpc>
              <a:spcAft>
                <a:spcPts val="600"/>
              </a:spcAft>
            </a:pPr>
            <a:r>
              <a:rPr lang="en-GB" b="1">
                <a:effectLst/>
              </a:rPr>
              <a:t>Challenges</a:t>
            </a:r>
            <a:endParaRPr lang="en-GB"/>
          </a:p>
        </p:txBody>
      </p:sp>
      <p:sp>
        <p:nvSpPr>
          <p:cNvPr id="3" name="Slide Number Placeholder 2">
            <a:extLst>
              <a:ext uri="{FF2B5EF4-FFF2-40B4-BE49-F238E27FC236}">
                <a16:creationId xmlns:a16="http://schemas.microsoft.com/office/drawing/2014/main" id="{70BDE35F-005F-6F41-FC87-0C0B33A9F506}"/>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7</a:t>
            </a:fld>
            <a:endParaRPr lang="en-GB"/>
          </a:p>
        </p:txBody>
      </p:sp>
      <p:sp>
        <p:nvSpPr>
          <p:cNvPr id="4" name="Text Placeholder 3">
            <a:extLst>
              <a:ext uri="{FF2B5EF4-FFF2-40B4-BE49-F238E27FC236}">
                <a16:creationId xmlns:a16="http://schemas.microsoft.com/office/drawing/2014/main" id="{78D380B5-7198-BD70-F28C-E84295BE3B50}"/>
              </a:ext>
            </a:extLst>
          </p:cNvPr>
          <p:cNvSpPr>
            <a:spLocks noGrp="1"/>
          </p:cNvSpPr>
          <p:nvPr>
            <p:ph type="body" sz="quarter" idx="11"/>
          </p:nvPr>
        </p:nvSpPr>
        <p:spPr>
          <a:xfrm>
            <a:off x="373063" y="1892636"/>
            <a:ext cx="6143484" cy="2742864"/>
          </a:xfrm>
        </p:spPr>
        <p:txBody>
          <a:bodyPr anchor="t">
            <a:normAutofit/>
          </a:bodyPr>
          <a:lstStyle/>
          <a:p>
            <a:pPr marL="0" marR="0">
              <a:spcBef>
                <a:spcPts val="0"/>
              </a:spcBef>
              <a:spcAft>
                <a:spcPts val="0"/>
              </a:spcAft>
            </a:pPr>
            <a:endParaRPr lang="en-GB" dirty="0">
              <a:effectLst/>
            </a:endParaRPr>
          </a:p>
          <a:p>
            <a:pPr marL="342900" marR="0" indent="-342900">
              <a:spcBef>
                <a:spcPts val="0"/>
              </a:spcBef>
              <a:spcAft>
                <a:spcPts val="0"/>
              </a:spcAft>
              <a:buFont typeface="+mj-lt"/>
              <a:buAutoNum type="arabicPeriod"/>
            </a:pPr>
            <a:r>
              <a:rPr lang="en-GB" dirty="0">
                <a:effectLst/>
              </a:rPr>
              <a:t>Distributed system complexities </a:t>
            </a:r>
          </a:p>
          <a:p>
            <a:pPr marL="342900" marR="0" indent="-342900">
              <a:spcBef>
                <a:spcPts val="0"/>
              </a:spcBef>
              <a:spcAft>
                <a:spcPts val="0"/>
              </a:spcAft>
              <a:buFont typeface="+mj-lt"/>
              <a:buAutoNum type="arabicPeriod"/>
            </a:pPr>
            <a:endParaRPr lang="en-GB" dirty="0">
              <a:effectLst/>
            </a:endParaRPr>
          </a:p>
          <a:p>
            <a:pPr marL="342900" marR="0" indent="-342900">
              <a:spcBef>
                <a:spcPts val="0"/>
              </a:spcBef>
              <a:spcAft>
                <a:spcPts val="0"/>
              </a:spcAft>
              <a:buFont typeface="+mj-lt"/>
              <a:buAutoNum type="arabicPeriod"/>
            </a:pPr>
            <a:r>
              <a:rPr lang="en-GB" dirty="0">
                <a:effectLst/>
              </a:rPr>
              <a:t>Increased operational overhead. </a:t>
            </a:r>
          </a:p>
          <a:p>
            <a:pPr marL="342900" marR="0" indent="-342900">
              <a:spcBef>
                <a:spcPts val="0"/>
              </a:spcBef>
              <a:spcAft>
                <a:spcPts val="0"/>
              </a:spcAft>
              <a:buFont typeface="+mj-lt"/>
              <a:buAutoNum type="arabicPeriod"/>
            </a:pPr>
            <a:endParaRPr lang="en-GB" dirty="0">
              <a:effectLst/>
            </a:endParaRPr>
          </a:p>
          <a:p>
            <a:pPr marL="342900" marR="0" indent="-342900">
              <a:spcBef>
                <a:spcPts val="0"/>
              </a:spcBef>
              <a:spcAft>
                <a:spcPts val="0"/>
              </a:spcAft>
              <a:buFont typeface="+mj-lt"/>
              <a:buAutoNum type="arabicPeriod"/>
            </a:pPr>
            <a:r>
              <a:rPr lang="en-GB" dirty="0">
                <a:effectLst/>
              </a:rPr>
              <a:t>Proper planning, monitoring are essential. </a:t>
            </a:r>
          </a:p>
          <a:p>
            <a:pPr marL="342900" marR="0" indent="-342900">
              <a:spcBef>
                <a:spcPts val="0"/>
              </a:spcBef>
              <a:spcAft>
                <a:spcPts val="0"/>
              </a:spcAft>
              <a:buFont typeface="+mj-lt"/>
              <a:buAutoNum type="arabicPeriod"/>
            </a:pPr>
            <a:endParaRPr lang="en-GB" dirty="0">
              <a:effectLst/>
            </a:endParaRPr>
          </a:p>
          <a:p>
            <a:pPr marL="342900" marR="0" indent="-342900">
              <a:spcBef>
                <a:spcPts val="0"/>
              </a:spcBef>
              <a:spcAft>
                <a:spcPts val="0"/>
              </a:spcAft>
              <a:buFont typeface="+mj-lt"/>
              <a:buAutoNum type="arabicPeriod"/>
            </a:pPr>
            <a:r>
              <a:rPr lang="en-GB" dirty="0">
                <a:effectLst/>
              </a:rPr>
              <a:t>Continuous improvement and feedback loops </a:t>
            </a:r>
            <a:br>
              <a:rPr lang="en-GB" dirty="0">
                <a:effectLst/>
              </a:rPr>
            </a:br>
            <a:r>
              <a:rPr lang="en-GB" dirty="0"/>
              <a:t>R</a:t>
            </a:r>
            <a:r>
              <a:rPr lang="en-GB" dirty="0">
                <a:effectLst/>
              </a:rPr>
              <a:t>efine and optimize the architecture over time.</a:t>
            </a:r>
          </a:p>
          <a:p>
            <a:endParaRPr lang="en-GB" dirty="0"/>
          </a:p>
        </p:txBody>
      </p:sp>
      <p:pic>
        <p:nvPicPr>
          <p:cNvPr id="1026" name="Picture 2" descr="Image">
            <a:extLst>
              <a:ext uri="{FF2B5EF4-FFF2-40B4-BE49-F238E27FC236}">
                <a16:creationId xmlns:a16="http://schemas.microsoft.com/office/drawing/2014/main" id="{793DFC28-76CE-6947-815D-87DF43799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1522" y="485852"/>
            <a:ext cx="4876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F1F3CC-46F4-930B-7F4F-BBCC39B04E5E}"/>
              </a:ext>
            </a:extLst>
          </p:cNvPr>
          <p:cNvSpPr txBox="1"/>
          <p:nvPr/>
        </p:nvSpPr>
        <p:spPr>
          <a:xfrm>
            <a:off x="7496404" y="4522641"/>
            <a:ext cx="3331428" cy="600164"/>
          </a:xfrm>
          <a:prstGeom prst="rect">
            <a:avLst/>
          </a:prstGeom>
          <a:noFill/>
        </p:spPr>
        <p:txBody>
          <a:bodyPr wrap="square">
            <a:spAutoFit/>
          </a:bodyPr>
          <a:lstStyle/>
          <a:p>
            <a:pPr algn="ctr"/>
            <a:r>
              <a:rPr lang="en-GB" sz="1200" b="1" i="0" dirty="0">
                <a:solidFill>
                  <a:srgbClr val="000000"/>
                </a:solidFill>
                <a:effectLst/>
                <a:latin typeface="Arial" panose="020B0604020202020204" pitchFamily="34" charset="0"/>
              </a:rPr>
              <a:t>Uber’s microservice architecture. </a:t>
            </a:r>
            <a:br>
              <a:rPr lang="en-GB" sz="1200" b="0" i="0" dirty="0">
                <a:solidFill>
                  <a:srgbClr val="000000"/>
                </a:solidFill>
                <a:effectLst/>
                <a:latin typeface="Arial" panose="020B0604020202020204" pitchFamily="34" charset="0"/>
              </a:rPr>
            </a:br>
            <a:r>
              <a:rPr lang="en-GB" sz="900" b="0" i="0" dirty="0">
                <a:solidFill>
                  <a:srgbClr val="000000"/>
                </a:solidFill>
                <a:effectLst/>
                <a:latin typeface="Arial" panose="020B0604020202020204" pitchFamily="34" charset="0"/>
                <a:hlinkClick r:id="rId3"/>
              </a:rPr>
              <a:t>https://www.uber.com/en-NL/blog/microservice-architecture/</a:t>
            </a:r>
            <a:endParaRPr lang="en-GB" sz="900" b="0" i="0" dirty="0">
              <a:solidFill>
                <a:srgbClr val="000000"/>
              </a:solidFill>
              <a:effectLst/>
              <a:latin typeface="Arial" panose="020B0604020202020204" pitchFamily="34" charset="0"/>
            </a:endParaRPr>
          </a:p>
          <a:p>
            <a:pPr algn="ctr"/>
            <a:r>
              <a:rPr lang="en-GB" sz="1200" b="0" i="0" dirty="0">
                <a:solidFill>
                  <a:srgbClr val="000000"/>
                </a:solidFill>
                <a:effectLst/>
                <a:latin typeface="Arial" panose="020B0604020202020204" pitchFamily="34" charset="0"/>
              </a:rPr>
              <a:t> </a:t>
            </a:r>
            <a:endParaRPr lang="en-GB" sz="1200" dirty="0"/>
          </a:p>
        </p:txBody>
      </p:sp>
    </p:spTree>
    <p:extLst>
      <p:ext uri="{BB962C8B-B14F-4D97-AF65-F5344CB8AC3E}">
        <p14:creationId xmlns:p14="http://schemas.microsoft.com/office/powerpoint/2010/main" val="3568063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556A76-AA83-E04A-968E-4491136E42D0}"/>
              </a:ext>
            </a:extLst>
          </p:cNvPr>
          <p:cNvSpPr>
            <a:spLocks noGrp="1"/>
          </p:cNvSpPr>
          <p:nvPr>
            <p:ph type="sldNum" sz="quarter" idx="4"/>
          </p:nvPr>
        </p:nvSpPr>
        <p:spPr/>
        <p:txBody>
          <a:bodyPr/>
          <a:lstStyle/>
          <a:p>
            <a:fld id="{EF892D59-8F09-EF4B-AD6D-DA609442F868}" type="slidenum">
              <a:rPr lang="en-GB" smtClean="0"/>
              <a:pPr/>
              <a:t>8</a:t>
            </a:fld>
            <a:endParaRPr lang="en-GB" dirty="0"/>
          </a:p>
        </p:txBody>
      </p:sp>
      <p:pic>
        <p:nvPicPr>
          <p:cNvPr id="4" name="Picture 3">
            <a:extLst>
              <a:ext uri="{FF2B5EF4-FFF2-40B4-BE49-F238E27FC236}">
                <a16:creationId xmlns:a16="http://schemas.microsoft.com/office/drawing/2014/main" id="{9D01EECA-2B9B-AB40-AC5B-C5BD9B97A0CC}"/>
              </a:ext>
            </a:extLst>
          </p:cNvPr>
          <p:cNvPicPr>
            <a:picLocks noChangeAspect="1"/>
          </p:cNvPicPr>
          <p:nvPr/>
        </p:nvPicPr>
        <p:blipFill>
          <a:blip r:embed="rId3"/>
          <a:stretch>
            <a:fillRect/>
          </a:stretch>
        </p:blipFill>
        <p:spPr>
          <a:xfrm>
            <a:off x="1603515" y="403626"/>
            <a:ext cx="9024730" cy="6134550"/>
          </a:xfrm>
          <a:prstGeom prst="rect">
            <a:avLst/>
          </a:prstGeom>
        </p:spPr>
      </p:pic>
    </p:spTree>
    <p:extLst>
      <p:ext uri="{BB962C8B-B14F-4D97-AF65-F5344CB8AC3E}">
        <p14:creationId xmlns:p14="http://schemas.microsoft.com/office/powerpoint/2010/main" val="258242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0A88E08-C18B-064F-8309-EB96048F1C8D}"/>
              </a:ext>
            </a:extLst>
          </p:cNvPr>
          <p:cNvSpPr/>
          <p:nvPr/>
        </p:nvSpPr>
        <p:spPr>
          <a:xfrm>
            <a:off x="3930342" y="894080"/>
            <a:ext cx="3586480" cy="486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0947179-AA49-874D-8219-1E7E66A5D540}"/>
              </a:ext>
            </a:extLst>
          </p:cNvPr>
          <p:cNvSpPr>
            <a:spLocks noGrp="1"/>
          </p:cNvSpPr>
          <p:nvPr>
            <p:ph type="sldNum" sz="quarter" idx="4"/>
          </p:nvPr>
        </p:nvSpPr>
        <p:spPr/>
        <p:txBody>
          <a:bodyPr/>
          <a:lstStyle/>
          <a:p>
            <a:fld id="{EF892D59-8F09-EF4B-AD6D-DA609442F868}" type="slidenum">
              <a:rPr lang="en-GB" smtClean="0"/>
              <a:pPr/>
              <a:t>9</a:t>
            </a:fld>
            <a:endParaRPr lang="en-GB" dirty="0"/>
          </a:p>
        </p:txBody>
      </p:sp>
      <p:sp>
        <p:nvSpPr>
          <p:cNvPr id="5" name="Rectangle 4">
            <a:extLst>
              <a:ext uri="{FF2B5EF4-FFF2-40B4-BE49-F238E27FC236}">
                <a16:creationId xmlns:a16="http://schemas.microsoft.com/office/drawing/2014/main" id="{18C19889-74F4-C241-A215-8DD79570C72B}"/>
              </a:ext>
            </a:extLst>
          </p:cNvPr>
          <p:cNvSpPr/>
          <p:nvPr/>
        </p:nvSpPr>
        <p:spPr>
          <a:xfrm>
            <a:off x="4103062" y="1065787"/>
            <a:ext cx="3210560" cy="518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Authentication Module</a:t>
            </a:r>
          </a:p>
        </p:txBody>
      </p:sp>
      <p:sp>
        <p:nvSpPr>
          <p:cNvPr id="6" name="Rectangle 5">
            <a:extLst>
              <a:ext uri="{FF2B5EF4-FFF2-40B4-BE49-F238E27FC236}">
                <a16:creationId xmlns:a16="http://schemas.microsoft.com/office/drawing/2014/main" id="{1CA6F302-DC5E-1B4E-B58A-1A3EEBE32CC4}"/>
              </a:ext>
            </a:extLst>
          </p:cNvPr>
          <p:cNvSpPr/>
          <p:nvPr/>
        </p:nvSpPr>
        <p:spPr>
          <a:xfrm>
            <a:off x="4103062" y="1716027"/>
            <a:ext cx="3210560" cy="792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User Experience and</a:t>
            </a:r>
          </a:p>
          <a:p>
            <a:pPr algn="ctr"/>
            <a:r>
              <a:rPr lang="en-US" b="1" dirty="0">
                <a:solidFill>
                  <a:schemeClr val="tx1"/>
                </a:solidFill>
              </a:rPr>
              <a:t>Session Manager</a:t>
            </a:r>
          </a:p>
        </p:txBody>
      </p:sp>
      <p:sp>
        <p:nvSpPr>
          <p:cNvPr id="7" name="Rectangle 6">
            <a:extLst>
              <a:ext uri="{FF2B5EF4-FFF2-40B4-BE49-F238E27FC236}">
                <a16:creationId xmlns:a16="http://schemas.microsoft.com/office/drawing/2014/main" id="{43810B40-3A80-624A-8384-CD224485C270}"/>
              </a:ext>
            </a:extLst>
          </p:cNvPr>
          <p:cNvSpPr/>
          <p:nvPr/>
        </p:nvSpPr>
        <p:spPr>
          <a:xfrm>
            <a:off x="4103062" y="2630427"/>
            <a:ext cx="3210560" cy="11379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Flight / Hotel / Trip</a:t>
            </a:r>
          </a:p>
          <a:p>
            <a:pPr algn="ctr"/>
            <a:r>
              <a:rPr lang="en-US" b="1" dirty="0">
                <a:solidFill>
                  <a:schemeClr val="tx1"/>
                </a:solidFill>
              </a:rPr>
              <a:t>Services</a:t>
            </a:r>
          </a:p>
          <a:p>
            <a:pPr algn="ctr"/>
            <a:r>
              <a:rPr lang="en-US" sz="1050" b="1" dirty="0">
                <a:solidFill>
                  <a:schemeClr val="tx1"/>
                </a:solidFill>
              </a:rPr>
              <a:t>(to search for and book flights, hotels etc.)</a:t>
            </a:r>
          </a:p>
        </p:txBody>
      </p:sp>
      <p:sp>
        <p:nvSpPr>
          <p:cNvPr id="8" name="Rectangle 7">
            <a:extLst>
              <a:ext uri="{FF2B5EF4-FFF2-40B4-BE49-F238E27FC236}">
                <a16:creationId xmlns:a16="http://schemas.microsoft.com/office/drawing/2014/main" id="{42253302-AF2D-DC4B-925A-DF9ADDB263A7}"/>
              </a:ext>
            </a:extLst>
          </p:cNvPr>
          <p:cNvSpPr/>
          <p:nvPr/>
        </p:nvSpPr>
        <p:spPr>
          <a:xfrm>
            <a:off x="4103062" y="3880107"/>
            <a:ext cx="3210560" cy="792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 Access Services</a:t>
            </a:r>
          </a:p>
        </p:txBody>
      </p:sp>
      <p:sp>
        <p:nvSpPr>
          <p:cNvPr id="9" name="Rectangle 8">
            <a:extLst>
              <a:ext uri="{FF2B5EF4-FFF2-40B4-BE49-F238E27FC236}">
                <a16:creationId xmlns:a16="http://schemas.microsoft.com/office/drawing/2014/main" id="{43F0983F-045D-5842-B784-D400695718E1}"/>
              </a:ext>
            </a:extLst>
          </p:cNvPr>
          <p:cNvSpPr/>
          <p:nvPr/>
        </p:nvSpPr>
        <p:spPr>
          <a:xfrm>
            <a:off x="4103062" y="4774187"/>
            <a:ext cx="3210560" cy="792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Underlying framework</a:t>
            </a:r>
          </a:p>
        </p:txBody>
      </p:sp>
      <p:pic>
        <p:nvPicPr>
          <p:cNvPr id="12" name="Graphic 11" descr="Database">
            <a:extLst>
              <a:ext uri="{FF2B5EF4-FFF2-40B4-BE49-F238E27FC236}">
                <a16:creationId xmlns:a16="http://schemas.microsoft.com/office/drawing/2014/main" id="{5117BC6D-DD0B-004C-B223-3E201DB13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5542" y="3057147"/>
            <a:ext cx="1645920" cy="1645920"/>
          </a:xfrm>
          <a:prstGeom prst="rect">
            <a:avLst/>
          </a:prstGeom>
        </p:spPr>
      </p:pic>
      <p:pic>
        <p:nvPicPr>
          <p:cNvPr id="14" name="Graphic 13" descr="Table">
            <a:extLst>
              <a:ext uri="{FF2B5EF4-FFF2-40B4-BE49-F238E27FC236}">
                <a16:creationId xmlns:a16="http://schemas.microsoft.com/office/drawing/2014/main" id="{B9E2636D-0F00-FC4F-A7A7-A85D3DB666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274" y="2317386"/>
            <a:ext cx="975360" cy="975360"/>
          </a:xfrm>
          <a:prstGeom prst="rect">
            <a:avLst/>
          </a:prstGeom>
        </p:spPr>
      </p:pic>
      <p:pic>
        <p:nvPicPr>
          <p:cNvPr id="15" name="Graphic 14" descr="Table">
            <a:extLst>
              <a:ext uri="{FF2B5EF4-FFF2-40B4-BE49-F238E27FC236}">
                <a16:creationId xmlns:a16="http://schemas.microsoft.com/office/drawing/2014/main" id="{305F1488-1B78-F840-BDF8-6D7DEDA541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1861" y="3455306"/>
            <a:ext cx="975360" cy="975360"/>
          </a:xfrm>
          <a:prstGeom prst="rect">
            <a:avLst/>
          </a:prstGeom>
        </p:spPr>
      </p:pic>
      <p:sp>
        <p:nvSpPr>
          <p:cNvPr id="17" name="TextBox 16">
            <a:extLst>
              <a:ext uri="{FF2B5EF4-FFF2-40B4-BE49-F238E27FC236}">
                <a16:creationId xmlns:a16="http://schemas.microsoft.com/office/drawing/2014/main" id="{297D4D34-3C60-2D49-906E-6CF50E9FE9CF}"/>
              </a:ext>
            </a:extLst>
          </p:cNvPr>
          <p:cNvSpPr txBox="1"/>
          <p:nvPr/>
        </p:nvSpPr>
        <p:spPr>
          <a:xfrm>
            <a:off x="8616301" y="5499695"/>
            <a:ext cx="2611588" cy="825785"/>
          </a:xfrm>
          <a:prstGeom prst="rect">
            <a:avLst/>
          </a:prstGeom>
        </p:spPr>
        <p:txBody>
          <a:bodyPr vert="horz" wrap="none" lIns="0" tIns="0" rIns="0" bIns="0" rtlCol="0" anchor="t" anchorCtr="0">
            <a:normAutofit/>
          </a:bodyPr>
          <a:lstStyle/>
          <a:p>
            <a:pPr algn="l"/>
            <a:r>
              <a:rPr lang="en-US" dirty="0"/>
              <a:t>Monolithic Database</a:t>
            </a:r>
          </a:p>
          <a:p>
            <a:pPr algn="l"/>
            <a:r>
              <a:rPr lang="en-US" dirty="0"/>
              <a:t>(many Tables)</a:t>
            </a:r>
          </a:p>
        </p:txBody>
      </p:sp>
      <p:pic>
        <p:nvPicPr>
          <p:cNvPr id="18" name="Graphic 17" descr="Table">
            <a:extLst>
              <a:ext uri="{FF2B5EF4-FFF2-40B4-BE49-F238E27FC236}">
                <a16:creationId xmlns:a16="http://schemas.microsoft.com/office/drawing/2014/main" id="{4677741B-3E14-1847-91EC-61FBFE8EF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0274" y="4532266"/>
            <a:ext cx="975360" cy="975360"/>
          </a:xfrm>
          <a:prstGeom prst="rect">
            <a:avLst/>
          </a:prstGeom>
        </p:spPr>
      </p:pic>
      <p:pic>
        <p:nvPicPr>
          <p:cNvPr id="20" name="Graphic 19" descr="User">
            <a:extLst>
              <a:ext uri="{FF2B5EF4-FFF2-40B4-BE49-F238E27FC236}">
                <a16:creationId xmlns:a16="http://schemas.microsoft.com/office/drawing/2014/main" id="{DC1EDCBA-0830-A041-9808-6CFCA5ED26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222" y="2805066"/>
            <a:ext cx="1676400" cy="1676400"/>
          </a:xfrm>
          <a:prstGeom prst="rect">
            <a:avLst/>
          </a:prstGeom>
        </p:spPr>
      </p:pic>
      <p:pic>
        <p:nvPicPr>
          <p:cNvPr id="22" name="Graphic 21" descr="World">
            <a:extLst>
              <a:ext uri="{FF2B5EF4-FFF2-40B4-BE49-F238E27FC236}">
                <a16:creationId xmlns:a16="http://schemas.microsoft.com/office/drawing/2014/main" id="{436836EF-D91C-8F46-BA27-6ADCC074B7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1602" y="1446787"/>
            <a:ext cx="1183640" cy="1183640"/>
          </a:xfrm>
          <a:prstGeom prst="rect">
            <a:avLst/>
          </a:prstGeom>
        </p:spPr>
      </p:pic>
      <p:sp>
        <p:nvSpPr>
          <p:cNvPr id="23" name="TextBox 22">
            <a:extLst>
              <a:ext uri="{FF2B5EF4-FFF2-40B4-BE49-F238E27FC236}">
                <a16:creationId xmlns:a16="http://schemas.microsoft.com/office/drawing/2014/main" id="{E73598DF-1ACE-AF43-A1F6-5446651A2507}"/>
              </a:ext>
            </a:extLst>
          </p:cNvPr>
          <p:cNvSpPr txBox="1"/>
          <p:nvPr/>
        </p:nvSpPr>
        <p:spPr>
          <a:xfrm>
            <a:off x="1408647" y="2558294"/>
            <a:ext cx="1105241" cy="825785"/>
          </a:xfrm>
          <a:prstGeom prst="rect">
            <a:avLst/>
          </a:prstGeom>
        </p:spPr>
        <p:txBody>
          <a:bodyPr vert="horz" wrap="none" lIns="0" tIns="0" rIns="0" bIns="0" rtlCol="0" anchor="t" anchorCtr="0">
            <a:normAutofit/>
          </a:bodyPr>
          <a:lstStyle/>
          <a:p>
            <a:pPr algn="l"/>
            <a:r>
              <a:rPr lang="en-US" dirty="0"/>
              <a:t>Internet</a:t>
            </a:r>
          </a:p>
        </p:txBody>
      </p:sp>
      <p:sp>
        <p:nvSpPr>
          <p:cNvPr id="24" name="TextBox 23">
            <a:extLst>
              <a:ext uri="{FF2B5EF4-FFF2-40B4-BE49-F238E27FC236}">
                <a16:creationId xmlns:a16="http://schemas.microsoft.com/office/drawing/2014/main" id="{534073F3-3801-C745-B860-A9A5B0EC195B}"/>
              </a:ext>
            </a:extLst>
          </p:cNvPr>
          <p:cNvSpPr txBox="1"/>
          <p:nvPr/>
        </p:nvSpPr>
        <p:spPr>
          <a:xfrm>
            <a:off x="1611074" y="4326134"/>
            <a:ext cx="1105241" cy="825785"/>
          </a:xfrm>
          <a:prstGeom prst="rect">
            <a:avLst/>
          </a:prstGeom>
        </p:spPr>
        <p:txBody>
          <a:bodyPr vert="horz" wrap="none" lIns="0" tIns="0" rIns="0" bIns="0" rtlCol="0" anchor="t" anchorCtr="0">
            <a:normAutofit/>
          </a:bodyPr>
          <a:lstStyle/>
          <a:p>
            <a:pPr algn="l"/>
            <a:r>
              <a:rPr lang="en-US" dirty="0"/>
              <a:t>User</a:t>
            </a:r>
          </a:p>
        </p:txBody>
      </p:sp>
      <p:sp>
        <p:nvSpPr>
          <p:cNvPr id="25" name="Right Arrow 24">
            <a:extLst>
              <a:ext uri="{FF2B5EF4-FFF2-40B4-BE49-F238E27FC236}">
                <a16:creationId xmlns:a16="http://schemas.microsoft.com/office/drawing/2014/main" id="{96A61142-8A45-2848-9293-4DC1F80ECFE4}"/>
              </a:ext>
            </a:extLst>
          </p:cNvPr>
          <p:cNvSpPr/>
          <p:nvPr/>
        </p:nvSpPr>
        <p:spPr>
          <a:xfrm>
            <a:off x="2741622" y="2874666"/>
            <a:ext cx="977374" cy="4841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A31D637B-CB8B-1E47-9A92-622DF8F8782A}"/>
              </a:ext>
            </a:extLst>
          </p:cNvPr>
          <p:cNvSpPr/>
          <p:nvPr/>
        </p:nvSpPr>
        <p:spPr>
          <a:xfrm>
            <a:off x="7770822" y="3738266"/>
            <a:ext cx="977374" cy="4841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9697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ookTypeField0 xmlns="F7E97F0E-E4C5-40F5-90EF-11DCDD975F5D">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IsBuildFile xmlns="F7E97F0E-E4C5-40F5-90EF-11DCDD975F5D" xsi:nil="true"/>
    <SequenceNumber xmlns="F7E97F0E-E4C5-40F5-90EF-11DCDD975F5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Courseware" ma:contentTypeID="0x010100F0967B7CEE8D417F966757887D9466FB00F1EAC4B1EFB44D48A9C36DA0BCBB8328" ma:contentTypeVersion="0" ma:contentTypeDescription="Base content type which represents courseware documents" ma:contentTypeScope="" ma:versionID="d59afe152f82febbd78c46d47118d6bc">
  <xsd:schema xmlns:xsd="http://www.w3.org/2001/XMLSchema" xmlns:xs="http://www.w3.org/2001/XMLSchema" xmlns:p="http://schemas.microsoft.com/office/2006/metadata/properties" xmlns:ns2="F7E97F0E-E4C5-40F5-90EF-11DCDD975F5D" targetNamespace="http://schemas.microsoft.com/office/2006/metadata/properties" ma:root="true" ma:fieldsID="358bc430e070e9e07431207e45b1d042" ns2:_="">
    <xsd:import namespace="F7E97F0E-E4C5-40F5-90EF-11DCDD975F5D"/>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E97F0E-E4C5-40F5-90EF-11DCDD975F5D"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4FD4C0-AF61-4457-ADCF-4CFE3F92DA4C}">
  <ds:schemaRefs>
    <ds:schemaRef ds:uri="http://schemas.microsoft.com/office/2006/metadata/properties"/>
    <ds:schemaRef ds:uri="http://www.w3.org/XML/1998/namespace"/>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96051dbc-2e20-43d7-b3d9-2fc3cb55396a"/>
    <ds:schemaRef ds:uri="F7E97F0E-E4C5-40F5-90EF-11DCDD975F5D"/>
  </ds:schemaRefs>
</ds:datastoreItem>
</file>

<file path=customXml/itemProps2.xml><?xml version="1.0" encoding="utf-8"?>
<ds:datastoreItem xmlns:ds="http://schemas.openxmlformats.org/officeDocument/2006/customXml" ds:itemID="{BF34C5CD-0F47-477F-8A0A-C0EE3F325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E97F0E-E4C5-40F5-90EF-11DCDD975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466F22-B209-49D5-9C6F-CD2632AF8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0</TotalTime>
  <Words>2884</Words>
  <Application>Microsoft Office PowerPoint</Application>
  <PresentationFormat>Widescreen</PresentationFormat>
  <Paragraphs>258</Paragraphs>
  <Slides>14</Slides>
  <Notes>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14</vt:i4>
      </vt:variant>
    </vt:vector>
  </HeadingPairs>
  <TitlesOfParts>
    <vt:vector size="23" baseType="lpstr">
      <vt:lpstr>Arial</vt:lpstr>
      <vt:lpstr>Calibri</vt:lpstr>
      <vt:lpstr>Krana Fat B</vt:lpstr>
      <vt:lpstr>Montserrat</vt:lpstr>
      <vt:lpstr>Söhne</vt:lpstr>
      <vt:lpstr>Master_Red_and_Purple</vt:lpstr>
      <vt:lpstr>Master_Yellow_and_Orange</vt:lpstr>
      <vt:lpstr>Master_Blue</vt:lpstr>
      <vt:lpstr>Master_Neutral</vt:lpstr>
      <vt:lpstr>Microservices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mike baradaran</cp:lastModifiedBy>
  <cp:revision>465</cp:revision>
  <cp:lastPrinted>2019-07-03T09:46:41Z</cp:lastPrinted>
  <dcterms:created xsi:type="dcterms:W3CDTF">2019-09-05T08:17:12Z</dcterms:created>
  <dcterms:modified xsi:type="dcterms:W3CDTF">2024-09-15T15:19:05Z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0x010100F0967B7CEE8D417F966757887D9466FB00F1EAC4B1EFB44D48A9C36DA0BCBB8328</vt:lpwstr>
  </property>
  <property fmtid="{D5CDD505-2E9C-101B-9397-08002B2CF9AE}" pid="3" name="BookType">
    <vt:lpwstr>4</vt:lpwstr>
  </property>
</Properties>
</file>